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29" r:id="rId2"/>
    <p:sldId id="409" r:id="rId3"/>
    <p:sldId id="415" r:id="rId4"/>
    <p:sldId id="417" r:id="rId5"/>
    <p:sldId id="418" r:id="rId6"/>
    <p:sldId id="419" r:id="rId7"/>
    <p:sldId id="420" r:id="rId8"/>
    <p:sldId id="422" r:id="rId9"/>
    <p:sldId id="423" r:id="rId10"/>
    <p:sldId id="424" r:id="rId11"/>
    <p:sldId id="425" r:id="rId12"/>
    <p:sldId id="426" r:id="rId13"/>
    <p:sldId id="427" r:id="rId14"/>
    <p:sldId id="428" r:id="rId15"/>
    <p:sldId id="429" r:id="rId16"/>
    <p:sldId id="430" r:id="rId17"/>
    <p:sldId id="431" r:id="rId18"/>
    <p:sldId id="432" r:id="rId19"/>
    <p:sldId id="433" r:id="rId20"/>
    <p:sldId id="434" r:id="rId21"/>
    <p:sldId id="435" r:id="rId22"/>
    <p:sldId id="436" r:id="rId23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Стандартный раздел" id="{61C17C99-5AF3-5D48-ADB3-D8E0E30CD732}">
          <p14:sldIdLst>
            <p14:sldId id="329"/>
            <p14:sldId id="409"/>
            <p14:sldId id="415"/>
            <p14:sldId id="417"/>
            <p14:sldId id="418"/>
            <p14:sldId id="419"/>
            <p14:sldId id="420"/>
            <p14:sldId id="421"/>
            <p14:sldId id="422"/>
            <p14:sldId id="423"/>
            <p14:sldId id="424"/>
            <p14:sldId id="425"/>
            <p14:sldId id="426"/>
            <p14:sldId id="427"/>
            <p14:sldId id="428"/>
            <p14:sldId id="429"/>
            <p14:sldId id="430"/>
            <p14:sldId id="431"/>
            <p14:sldId id="432"/>
            <p14:sldId id="433"/>
            <p14:sldId id="434"/>
            <p14:sldId id="435"/>
            <p14:sldId id="436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00FF"/>
    <a:srgbClr val="993300"/>
    <a:srgbClr val="FF0000"/>
    <a:srgbClr val="FF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2205" autoAdjust="0"/>
    <p:restoredTop sz="94615" autoAdjust="0"/>
  </p:normalViewPr>
  <p:slideViewPr>
    <p:cSldViewPr>
      <p:cViewPr varScale="1">
        <p:scale>
          <a:sx n="116" d="100"/>
          <a:sy n="116" d="100"/>
        </p:scale>
        <p:origin x="-148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065" cy="495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9" tIns="47784" rIns="95569" bIns="47784" numCol="1" anchor="t" anchorCtr="0" compatLnSpc="1">
            <a:prstTxWarp prst="textNoShape">
              <a:avLst/>
            </a:prstTxWarp>
          </a:bodyPr>
          <a:lstStyle>
            <a:lvl1pPr defTabSz="955632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092" y="1"/>
            <a:ext cx="2946065" cy="495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9" tIns="47784" rIns="95569" bIns="47784" numCol="1" anchor="t" anchorCtr="0" compatLnSpc="1">
            <a:prstTxWarp prst="textNoShape">
              <a:avLst/>
            </a:prstTxWarp>
          </a:bodyPr>
          <a:lstStyle>
            <a:lvl1pPr algn="r" defTabSz="955632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60" y="4715406"/>
            <a:ext cx="5439355" cy="4467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9" tIns="47784" rIns="95569" bIns="477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813"/>
            <a:ext cx="2946065" cy="495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9" tIns="47784" rIns="95569" bIns="47784" numCol="1" anchor="b" anchorCtr="0" compatLnSpc="1">
            <a:prstTxWarp prst="textNoShape">
              <a:avLst/>
            </a:prstTxWarp>
          </a:bodyPr>
          <a:lstStyle>
            <a:lvl1pPr defTabSz="955632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092" y="9430813"/>
            <a:ext cx="2946065" cy="495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9" tIns="47784" rIns="95569" bIns="47784" numCol="1" anchor="b" anchorCtr="0" compatLnSpc="1">
            <a:prstTxWarp prst="textNoShape">
              <a:avLst/>
            </a:prstTxWarp>
          </a:bodyPr>
          <a:lstStyle>
            <a:lvl1pPr algn="r" defTabSz="955632" eaLnBrk="1" hangingPunct="1">
              <a:defRPr sz="1300"/>
            </a:lvl1pPr>
          </a:lstStyle>
          <a:p>
            <a:fld id="{55A99CA8-6823-DA42-A515-BF0DAB1F4B5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80866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6035B-0FB0-BD48-8EBB-408C7AE2800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121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6F1B65-2623-EB4E-B005-D0F03087B73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83038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D0E43-CCD8-0046-88F6-071824A6A25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5691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F6E49-067C-E747-9974-740BB649556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8753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9E6D1-8485-9547-955F-8426787CCD0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70485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C9D641-14CE-E94E-9B01-75AB73B4D4D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7218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6E38C-16C8-5640-BD01-50D3B9B0ACC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107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E328E8-3C5E-EB42-9B14-E40F37C91DC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851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510896-D9A9-8B47-9680-2C0A1EA281A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5377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14ACC6-6F8E-C341-BAAC-D4D09696309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5724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DBE93C-C074-5B46-9D7D-2B189A3AE64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8439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86F9FA-A985-C346-B3EE-8BCFE723106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81594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E0FBBD-A67C-9F47-A273-DFE0572EC86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9307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87D2B78-6834-BB4F-94D5-81DF2C331AC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Arial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1905000"/>
            <a:ext cx="91440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0638" algn="ctr" eaLnBrk="1" hangingPunct="1">
              <a:lnSpc>
                <a:spcPct val="90000"/>
              </a:lnSpc>
            </a:pPr>
            <a:r>
              <a:rPr lang="ru-RU" sz="2800" b="1">
                <a:solidFill>
                  <a:srgbClr val="CC3300"/>
                </a:solidFill>
              </a:rPr>
              <a:t>Дисциплина: </a:t>
            </a:r>
            <a:br>
              <a:rPr lang="ru-RU" sz="2800" b="1">
                <a:solidFill>
                  <a:srgbClr val="CC3300"/>
                </a:solidFill>
              </a:rPr>
            </a:br>
            <a:r>
              <a:rPr lang="ru-RU" sz="2800" b="1">
                <a:solidFill>
                  <a:srgbClr val="CC3300"/>
                </a:solidFill>
              </a:rPr>
              <a:t>«Метрология, стандартизация и сертификация»</a:t>
            </a:r>
            <a:endParaRPr lang="ru-RU" sz="2800" b="1">
              <a:solidFill>
                <a:srgbClr val="0000F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3133725"/>
            <a:ext cx="9144000" cy="2594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0638" algn="ctr" eaLnBrk="1" hangingPunct="1">
              <a:lnSpc>
                <a:spcPct val="90000"/>
              </a:lnSpc>
            </a:pPr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Тема лекции: </a:t>
            </a:r>
          </a:p>
          <a:p>
            <a:pPr indent="20638" algn="ctr" eaLnBrk="1" hangingPunct="1">
              <a:lnSpc>
                <a:spcPct val="90000"/>
              </a:lnSpc>
            </a:pPr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«Метрологические службы России»</a:t>
            </a: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indent="20638" algn="ctr" eaLnBrk="1" hangingPunct="1">
              <a:lnSpc>
                <a:spcPct val="90000"/>
              </a:lnSpc>
            </a:pP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indent="20638" algn="ctr" eaLnBrk="1" hangingPunct="1">
              <a:lnSpc>
                <a:spcPct val="90000"/>
              </a:lnSpc>
            </a:pP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indent="20638" algn="ctr" eaLnBrk="1" hangingPunct="1">
              <a:lnSpc>
                <a:spcPct val="90000"/>
              </a:lnSpc>
            </a:pP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307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096A12DB-E2E3-264B-B2D9-B946DE8931B4}" type="slidenum">
              <a:rPr lang="ru-RU" sz="1400"/>
              <a:pPr/>
              <a:t>1</a:t>
            </a:fld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143000"/>
            <a:ext cx="8763000" cy="5170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solidFill>
                  <a:srgbClr val="993300"/>
                </a:solidFill>
              </a:rPr>
              <a:t>Метрологический контроль и надзор </a:t>
            </a:r>
            <a:r>
              <a:rPr lang="ru-RU" sz="2200" u="sng" dirty="0" smtClean="0">
                <a:solidFill>
                  <a:srgbClr val="993300"/>
                </a:solidFill>
              </a:rPr>
              <a:t>распространяется </a:t>
            </a:r>
            <a:br>
              <a:rPr lang="ru-RU" sz="2200" u="sng" dirty="0" smtClean="0">
                <a:solidFill>
                  <a:srgbClr val="993300"/>
                </a:solidFill>
              </a:rPr>
            </a:br>
            <a:r>
              <a:rPr lang="ru-RU" sz="2200" u="sng" dirty="0" smtClean="0">
                <a:solidFill>
                  <a:srgbClr val="993300"/>
                </a:solidFill>
              </a:rPr>
              <a:t>на </a:t>
            </a:r>
            <a:r>
              <a:rPr lang="ru-RU" sz="2200" u="sng" dirty="0">
                <a:solidFill>
                  <a:srgbClr val="993300"/>
                </a:solidFill>
              </a:rPr>
              <a:t>10 сфер</a:t>
            </a:r>
            <a:r>
              <a:rPr lang="ru-RU" sz="2200" dirty="0" smtClean="0">
                <a:solidFill>
                  <a:srgbClr val="993300"/>
                </a:solidFill>
              </a:rPr>
              <a:t>:</a:t>
            </a:r>
          </a:p>
          <a:p>
            <a:pPr algn="ctr"/>
            <a:endParaRPr lang="ru-RU" sz="2200" dirty="0">
              <a:solidFill>
                <a:srgbClr val="993300"/>
              </a:solidFill>
            </a:endParaRPr>
          </a:p>
          <a:p>
            <a:r>
              <a:rPr lang="ru-RU" sz="2200" dirty="0">
                <a:solidFill>
                  <a:srgbClr val="993300"/>
                </a:solidFill>
              </a:rPr>
              <a:t>1.здравоохранение, ветеринария, охрана окружающей среды;</a:t>
            </a:r>
          </a:p>
          <a:p>
            <a:r>
              <a:rPr lang="ru-RU" sz="2200" dirty="0">
                <a:solidFill>
                  <a:srgbClr val="993300"/>
                </a:solidFill>
              </a:rPr>
              <a:t>2.банковские, налоговые, таможенные и почтовые операции;</a:t>
            </a:r>
          </a:p>
          <a:p>
            <a:r>
              <a:rPr lang="ru-RU" sz="2200" dirty="0">
                <a:solidFill>
                  <a:srgbClr val="993300"/>
                </a:solidFill>
              </a:rPr>
              <a:t>3.государственные учетные операции;</a:t>
            </a:r>
          </a:p>
          <a:p>
            <a:r>
              <a:rPr lang="ru-RU" sz="2200" dirty="0">
                <a:solidFill>
                  <a:srgbClr val="993300"/>
                </a:solidFill>
              </a:rPr>
              <a:t>4.торговые операции </a:t>
            </a:r>
            <a:r>
              <a:rPr lang="ru-RU" sz="2200" dirty="0" smtClean="0">
                <a:solidFill>
                  <a:srgbClr val="993300"/>
                </a:solidFill>
              </a:rPr>
              <a:t>+ операции </a:t>
            </a:r>
            <a:r>
              <a:rPr lang="ru-RU" sz="2200" dirty="0">
                <a:solidFill>
                  <a:srgbClr val="993300"/>
                </a:solidFill>
              </a:rPr>
              <a:t>с применением игровых автоматов;</a:t>
            </a:r>
          </a:p>
          <a:p>
            <a:r>
              <a:rPr lang="ru-RU" sz="2200" dirty="0">
                <a:solidFill>
                  <a:srgbClr val="993300"/>
                </a:solidFill>
              </a:rPr>
              <a:t>5.обеспечение обороны государства;</a:t>
            </a:r>
          </a:p>
          <a:p>
            <a:r>
              <a:rPr lang="ru-RU" sz="2200" dirty="0">
                <a:solidFill>
                  <a:srgbClr val="993300"/>
                </a:solidFill>
              </a:rPr>
              <a:t>6.геодезические и гидрометеорологические работы;</a:t>
            </a:r>
          </a:p>
          <a:p>
            <a:r>
              <a:rPr lang="ru-RU" sz="2200" dirty="0">
                <a:solidFill>
                  <a:srgbClr val="993300"/>
                </a:solidFill>
              </a:rPr>
              <a:t>7.продукция, поставляемая по государственным контрактам;</a:t>
            </a:r>
          </a:p>
          <a:p>
            <a:r>
              <a:rPr lang="ru-RU" sz="2200" dirty="0">
                <a:solidFill>
                  <a:srgbClr val="993300"/>
                </a:solidFill>
              </a:rPr>
              <a:t>8.испытания и контроль качества продукции;</a:t>
            </a:r>
          </a:p>
          <a:p>
            <a:r>
              <a:rPr lang="ru-RU" sz="2200" dirty="0">
                <a:solidFill>
                  <a:srgbClr val="993300"/>
                </a:solidFill>
              </a:rPr>
              <a:t>9.измерения для суда, прокуратуры;</a:t>
            </a:r>
          </a:p>
          <a:p>
            <a:r>
              <a:rPr lang="ru-RU" sz="2200" dirty="0">
                <a:solidFill>
                  <a:srgbClr val="993300"/>
                </a:solidFill>
              </a:rPr>
              <a:t>10.регистрация национальных и международных спортивных рекордов.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10</a:t>
            </a:fld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98526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143000"/>
            <a:ext cx="8763000" cy="5401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300" u="sng" dirty="0">
                <a:solidFill>
                  <a:srgbClr val="0000FF"/>
                </a:solidFill>
              </a:rPr>
              <a:t>Примеры СИ</a:t>
            </a:r>
            <a:r>
              <a:rPr lang="ru-RU" sz="2300" dirty="0">
                <a:solidFill>
                  <a:srgbClr val="0000FF"/>
                </a:solidFill>
              </a:rPr>
              <a:t>, которые являются </a:t>
            </a:r>
            <a:r>
              <a:rPr lang="ru-RU" sz="2300" dirty="0" smtClean="0">
                <a:solidFill>
                  <a:srgbClr val="0000FF"/>
                </a:solidFill>
              </a:rPr>
              <a:t/>
            </a:r>
            <a:br>
              <a:rPr lang="ru-RU" sz="2300" dirty="0" smtClean="0">
                <a:solidFill>
                  <a:srgbClr val="0000FF"/>
                </a:solidFill>
              </a:rPr>
            </a:br>
            <a:r>
              <a:rPr lang="ru-RU" sz="2300" dirty="0" smtClean="0">
                <a:solidFill>
                  <a:srgbClr val="0000FF"/>
                </a:solidFill>
              </a:rPr>
              <a:t>объектами </a:t>
            </a:r>
            <a:r>
              <a:rPr lang="ru-RU" sz="2300" dirty="0">
                <a:solidFill>
                  <a:srgbClr val="0000FF"/>
                </a:solidFill>
              </a:rPr>
              <a:t>контроля и надзора:</a:t>
            </a:r>
          </a:p>
          <a:p>
            <a:r>
              <a:rPr lang="ru-RU" sz="2300" dirty="0">
                <a:solidFill>
                  <a:srgbClr val="993300"/>
                </a:solidFill>
              </a:rPr>
              <a:t>·</a:t>
            </a:r>
            <a:r>
              <a:rPr lang="ru-RU" sz="2300" i="1" dirty="0">
                <a:solidFill>
                  <a:srgbClr val="993300"/>
                </a:solidFill>
              </a:rPr>
              <a:t>в здравоохранении</a:t>
            </a:r>
            <a:r>
              <a:rPr lang="ru-RU" sz="2300" dirty="0">
                <a:solidFill>
                  <a:srgbClr val="993300"/>
                </a:solidFill>
              </a:rPr>
              <a:t> - средства измерения кровяного давления, аналитические весы, шприцы, камеры и </a:t>
            </a:r>
            <a:r>
              <a:rPr lang="ru-RU" sz="2300" dirty="0" smtClean="0">
                <a:solidFill>
                  <a:srgbClr val="993300"/>
                </a:solidFill>
              </a:rPr>
              <a:t>приборы </a:t>
            </a:r>
            <a:r>
              <a:rPr lang="ru-RU" sz="2300" dirty="0">
                <a:solidFill>
                  <a:srgbClr val="993300"/>
                </a:solidFill>
              </a:rPr>
              <a:t>счета </a:t>
            </a:r>
            <a:r>
              <a:rPr lang="ru-RU" sz="2300" dirty="0" smtClean="0">
                <a:solidFill>
                  <a:srgbClr val="993300"/>
                </a:solidFill>
              </a:rPr>
              <a:t>клеток</a:t>
            </a:r>
            <a:r>
              <a:rPr lang="ru-RU" sz="2300" dirty="0">
                <a:solidFill>
                  <a:srgbClr val="993300"/>
                </a:solidFill>
              </a:rPr>
              <a:t>.</a:t>
            </a:r>
          </a:p>
          <a:p>
            <a:r>
              <a:rPr lang="ru-RU" sz="2300" dirty="0">
                <a:solidFill>
                  <a:srgbClr val="993300"/>
                </a:solidFill>
              </a:rPr>
              <a:t>·</a:t>
            </a:r>
            <a:r>
              <a:rPr lang="ru-RU" sz="2300" i="1" dirty="0">
                <a:solidFill>
                  <a:srgbClr val="993300"/>
                </a:solidFill>
              </a:rPr>
              <a:t>в области охраны окружающей среды - </a:t>
            </a:r>
            <a:r>
              <a:rPr lang="ru-RU" sz="2300" dirty="0">
                <a:solidFill>
                  <a:srgbClr val="993300"/>
                </a:solidFill>
              </a:rPr>
              <a:t>дозиметры при контроле уровня радиации, приборы для измерений содержания окиси углерода в выхлопных газах автомобилей;</a:t>
            </a:r>
          </a:p>
          <a:p>
            <a:r>
              <a:rPr lang="ru-RU" sz="2300" dirty="0">
                <a:solidFill>
                  <a:srgbClr val="993300"/>
                </a:solidFill>
              </a:rPr>
              <a:t>·</a:t>
            </a:r>
            <a:r>
              <a:rPr lang="ru-RU" sz="2300" i="1" dirty="0">
                <a:solidFill>
                  <a:srgbClr val="993300"/>
                </a:solidFill>
              </a:rPr>
              <a:t>в сфере торговых операций</a:t>
            </a:r>
            <a:r>
              <a:rPr lang="ru-RU" sz="2300" dirty="0">
                <a:solidFill>
                  <a:srgbClr val="993300"/>
                </a:solidFill>
              </a:rPr>
              <a:t> - СИ для контроля количества товара:</a:t>
            </a:r>
          </a:p>
          <a:p>
            <a:r>
              <a:rPr lang="ru-RU" sz="2300" dirty="0">
                <a:solidFill>
                  <a:srgbClr val="993300"/>
                </a:solidFill>
              </a:rPr>
              <a:t>-длины (метры, измерительные ленты, </a:t>
            </a:r>
            <a:r>
              <a:rPr lang="ru-RU" sz="2300" dirty="0" smtClean="0">
                <a:solidFill>
                  <a:srgbClr val="993300"/>
                </a:solidFill>
              </a:rPr>
              <a:t>штангенциркули</a:t>
            </a:r>
            <a:r>
              <a:rPr lang="ru-RU" sz="2300" dirty="0">
                <a:solidFill>
                  <a:srgbClr val="993300"/>
                </a:solidFill>
              </a:rPr>
              <a:t>, микрометры), </a:t>
            </a:r>
          </a:p>
          <a:p>
            <a:r>
              <a:rPr lang="ru-RU" sz="2300" dirty="0">
                <a:solidFill>
                  <a:srgbClr val="993300"/>
                </a:solidFill>
              </a:rPr>
              <a:t>-объема (колбы, мерные цилиндры, </a:t>
            </a:r>
            <a:r>
              <a:rPr lang="ru-RU" sz="2300" dirty="0" smtClean="0">
                <a:solidFill>
                  <a:srgbClr val="993300"/>
                </a:solidFill>
              </a:rPr>
              <a:t>градуированные </a:t>
            </a:r>
            <a:r>
              <a:rPr lang="ru-RU" sz="2300" dirty="0">
                <a:solidFill>
                  <a:srgbClr val="993300"/>
                </a:solidFill>
              </a:rPr>
              <a:t>пробирки, пипетки),</a:t>
            </a:r>
          </a:p>
          <a:p>
            <a:r>
              <a:rPr lang="ru-RU" sz="2300" dirty="0">
                <a:solidFill>
                  <a:srgbClr val="993300"/>
                </a:solidFill>
              </a:rPr>
              <a:t>- массы (гири и весы различных типов).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11</a:t>
            </a:fld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241224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143000"/>
            <a:ext cx="8763000" cy="6001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0000FF"/>
                </a:solidFill>
              </a:rPr>
              <a:t>Законом предусмотрено 3 вида контроля и 3 вида надзора.</a:t>
            </a:r>
          </a:p>
          <a:p>
            <a:pPr algn="ctr"/>
            <a:r>
              <a:rPr lang="ru-RU" sz="2400" dirty="0">
                <a:solidFill>
                  <a:srgbClr val="0000FF"/>
                </a:solidFill>
              </a:rPr>
              <a:t>Государственный метрологический контроль включает</a:t>
            </a:r>
            <a:r>
              <a:rPr lang="ru-RU" sz="2400" dirty="0" smtClean="0">
                <a:solidFill>
                  <a:srgbClr val="0000FF"/>
                </a:solidFill>
              </a:rPr>
              <a:t>:</a:t>
            </a:r>
          </a:p>
          <a:p>
            <a:pPr algn="ctr"/>
            <a:endParaRPr lang="ru-RU" sz="2400" dirty="0">
              <a:solidFill>
                <a:srgbClr val="993300"/>
              </a:solidFill>
            </a:endParaRPr>
          </a:p>
          <a:p>
            <a:r>
              <a:rPr lang="ru-RU" sz="2400" dirty="0">
                <a:solidFill>
                  <a:srgbClr val="993300"/>
                </a:solidFill>
              </a:rPr>
              <a:t>1</a:t>
            </a:r>
            <a:r>
              <a:rPr lang="ru-RU" sz="2400" dirty="0" smtClean="0">
                <a:solidFill>
                  <a:srgbClr val="993300"/>
                </a:solidFill>
              </a:rPr>
              <a:t>) </a:t>
            </a:r>
            <a:r>
              <a:rPr lang="ru-RU" sz="2400" b="1" i="1" dirty="0" smtClean="0">
                <a:solidFill>
                  <a:srgbClr val="993300"/>
                </a:solidFill>
              </a:rPr>
              <a:t>Утверждение </a:t>
            </a:r>
            <a:r>
              <a:rPr lang="ru-RU" sz="2400" b="1" i="1" dirty="0">
                <a:solidFill>
                  <a:srgbClr val="993300"/>
                </a:solidFill>
              </a:rPr>
              <a:t>типа СИ - </a:t>
            </a:r>
            <a:r>
              <a:rPr lang="ru-RU" sz="2400" dirty="0">
                <a:solidFill>
                  <a:srgbClr val="993300"/>
                </a:solidFill>
              </a:rPr>
              <a:t>необходимо для новых выпускаемых на производстве марок (типов) СИ,  или  ввозимых по импорту.</a:t>
            </a:r>
          </a:p>
          <a:p>
            <a:r>
              <a:rPr lang="ru-RU" sz="2400" i="1" dirty="0">
                <a:solidFill>
                  <a:srgbClr val="993300"/>
                </a:solidFill>
              </a:rPr>
              <a:t> </a:t>
            </a:r>
            <a:r>
              <a:rPr lang="ru-RU" sz="2400" dirty="0">
                <a:solidFill>
                  <a:srgbClr val="993300"/>
                </a:solidFill>
              </a:rPr>
              <a:t>Эта процедура </a:t>
            </a:r>
            <a:r>
              <a:rPr lang="ru-RU" sz="2400" u="sng" dirty="0">
                <a:solidFill>
                  <a:srgbClr val="993300"/>
                </a:solidFill>
              </a:rPr>
              <a:t>включает:</a:t>
            </a:r>
            <a:endParaRPr lang="ru-RU" sz="2400" dirty="0">
              <a:solidFill>
                <a:srgbClr val="993300"/>
              </a:solidFill>
            </a:endParaRPr>
          </a:p>
          <a:p>
            <a:r>
              <a:rPr lang="ru-RU" sz="2400" dirty="0">
                <a:solidFill>
                  <a:srgbClr val="993300"/>
                </a:solidFill>
              </a:rPr>
              <a:t> ·испытание СИ, </a:t>
            </a:r>
          </a:p>
          <a:p>
            <a:r>
              <a:rPr lang="ru-RU" sz="2400" dirty="0">
                <a:solidFill>
                  <a:srgbClr val="993300"/>
                </a:solidFill>
              </a:rPr>
              <a:t>·принятие решения об утверждении типа,</a:t>
            </a:r>
          </a:p>
          <a:p>
            <a:r>
              <a:rPr lang="ru-RU" sz="2400" dirty="0">
                <a:solidFill>
                  <a:srgbClr val="993300"/>
                </a:solidFill>
              </a:rPr>
              <a:t>·государственную регистрацию</a:t>
            </a:r>
          </a:p>
          <a:p>
            <a:r>
              <a:rPr lang="ru-RU" sz="2400" dirty="0">
                <a:solidFill>
                  <a:srgbClr val="993300"/>
                </a:solidFill>
              </a:rPr>
              <a:t>·выдачу сертификата об утверждении типа</a:t>
            </a:r>
            <a:r>
              <a:rPr lang="ru-RU" sz="2400" dirty="0" smtClean="0">
                <a:solidFill>
                  <a:srgbClr val="993300"/>
                </a:solidFill>
              </a:rPr>
              <a:t>.</a:t>
            </a:r>
          </a:p>
          <a:p>
            <a:endParaRPr lang="ru-RU" sz="2400" dirty="0">
              <a:solidFill>
                <a:srgbClr val="993300"/>
              </a:solidFill>
            </a:endParaRPr>
          </a:p>
          <a:p>
            <a:pPr algn="ctr"/>
            <a:r>
              <a:rPr lang="ru-RU" sz="2400" dirty="0">
                <a:solidFill>
                  <a:srgbClr val="993300"/>
                </a:solidFill>
              </a:rPr>
              <a:t>Испытания СИ проводятся государственными научными </a:t>
            </a:r>
            <a:r>
              <a:rPr lang="ru-RU" sz="2400" dirty="0" smtClean="0">
                <a:solidFill>
                  <a:srgbClr val="993300"/>
                </a:solidFill>
              </a:rPr>
              <a:t>метрологическими </a:t>
            </a:r>
            <a:r>
              <a:rPr lang="ru-RU" sz="2400" dirty="0">
                <a:solidFill>
                  <a:srgbClr val="993300"/>
                </a:solidFill>
              </a:rPr>
              <a:t>центрами, аккредитованными в качестве государственных центров испытаний СИ.</a:t>
            </a:r>
          </a:p>
          <a:p>
            <a:endParaRPr lang="ru-RU" sz="2400" dirty="0">
              <a:solidFill>
                <a:srgbClr val="993300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12</a:t>
            </a:fld>
            <a:endParaRPr lang="ru-RU" sz="1400" dirty="0"/>
          </a:p>
        </p:txBody>
      </p:sp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600" y="3577525"/>
            <a:ext cx="1816100" cy="16929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9622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143000"/>
            <a:ext cx="8763000" cy="6740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00FF"/>
                </a:solidFill>
              </a:rPr>
              <a:t>Государственный </a:t>
            </a:r>
            <a:r>
              <a:rPr lang="ru-RU" sz="2400" dirty="0">
                <a:solidFill>
                  <a:srgbClr val="0000FF"/>
                </a:solidFill>
              </a:rPr>
              <a:t>метрологический контроль включает</a:t>
            </a:r>
            <a:r>
              <a:rPr lang="ru-RU" sz="2400" dirty="0" smtClean="0">
                <a:solidFill>
                  <a:srgbClr val="0000FF"/>
                </a:solidFill>
              </a:rPr>
              <a:t>:</a:t>
            </a:r>
          </a:p>
          <a:p>
            <a:pPr algn="just"/>
            <a:r>
              <a:rPr lang="ru-RU" sz="2400" b="1" i="1" dirty="0" smtClean="0">
                <a:solidFill>
                  <a:srgbClr val="993300"/>
                </a:solidFill>
              </a:rPr>
              <a:t>2) Поверка </a:t>
            </a:r>
            <a:r>
              <a:rPr lang="ru-RU" sz="2400" b="1" i="1" dirty="0">
                <a:solidFill>
                  <a:srgbClr val="993300"/>
                </a:solidFill>
              </a:rPr>
              <a:t>средств измерений – </a:t>
            </a:r>
            <a:r>
              <a:rPr lang="ru-RU" sz="2400" dirty="0">
                <a:solidFill>
                  <a:srgbClr val="993300"/>
                </a:solidFill>
              </a:rPr>
              <a:t>это юридическая процедура, заключающаяся в проверке пригодности СИ к применению,  на основе экспериментально определяемых метрологических характеристик и контроля их соответствия предъявляемым требованиям</a:t>
            </a:r>
            <a:r>
              <a:rPr lang="ru-RU" sz="2400" dirty="0" smtClean="0">
                <a:solidFill>
                  <a:srgbClr val="993300"/>
                </a:solidFill>
              </a:rPr>
              <a:t>.</a:t>
            </a:r>
          </a:p>
          <a:p>
            <a:pPr algn="ctr"/>
            <a:endParaRPr lang="ru-RU" sz="2400" dirty="0">
              <a:solidFill>
                <a:srgbClr val="993300"/>
              </a:solidFill>
            </a:endParaRPr>
          </a:p>
          <a:p>
            <a:r>
              <a:rPr lang="ru-RU" sz="2400" dirty="0">
                <a:solidFill>
                  <a:srgbClr val="993300"/>
                </a:solidFill>
              </a:rPr>
              <a:t>В отличие от процедуры утверждения типа, в которой участвует только типовой представитель СИ,  </a:t>
            </a:r>
            <a:r>
              <a:rPr lang="ru-RU" sz="2400" dirty="0" smtClean="0">
                <a:solidFill>
                  <a:srgbClr val="993300"/>
                </a:solidFill>
              </a:rPr>
              <a:t/>
            </a:r>
            <a:br>
              <a:rPr lang="ru-RU" sz="2400" dirty="0" smtClean="0">
                <a:solidFill>
                  <a:srgbClr val="993300"/>
                </a:solidFill>
              </a:rPr>
            </a:br>
            <a:r>
              <a:rPr lang="ru-RU" sz="2400" i="1" u="sng" dirty="0" smtClean="0">
                <a:solidFill>
                  <a:srgbClr val="993300"/>
                </a:solidFill>
              </a:rPr>
              <a:t>поверке </a:t>
            </a:r>
            <a:r>
              <a:rPr lang="ru-RU" sz="2400" i="1" u="sng" dirty="0">
                <a:solidFill>
                  <a:srgbClr val="993300"/>
                </a:solidFill>
              </a:rPr>
              <a:t>подлежит каждый экземпляр СИ</a:t>
            </a:r>
            <a:r>
              <a:rPr lang="ru-RU" sz="2400" i="1" u="sng" dirty="0" smtClean="0">
                <a:solidFill>
                  <a:srgbClr val="993300"/>
                </a:solidFill>
              </a:rPr>
              <a:t>.</a:t>
            </a:r>
          </a:p>
          <a:p>
            <a:pPr algn="ctr"/>
            <a:endParaRPr lang="ru-RU" sz="2400" i="1" u="sng" dirty="0">
              <a:solidFill>
                <a:srgbClr val="993300"/>
              </a:solidFill>
            </a:endParaRPr>
          </a:p>
          <a:p>
            <a:r>
              <a:rPr lang="ru-RU" sz="2400" dirty="0">
                <a:solidFill>
                  <a:srgbClr val="993300"/>
                </a:solidFill>
              </a:rPr>
              <a:t>Если СИ </a:t>
            </a:r>
            <a:r>
              <a:rPr lang="ru-RU" sz="2400" u="sng" dirty="0">
                <a:solidFill>
                  <a:srgbClr val="993300"/>
                </a:solidFill>
              </a:rPr>
              <a:t>признано пригодным</a:t>
            </a:r>
            <a:r>
              <a:rPr lang="ru-RU" sz="2400" dirty="0">
                <a:solidFill>
                  <a:srgbClr val="993300"/>
                </a:solidFill>
              </a:rPr>
              <a:t>, то на него или на техническую документацию </a:t>
            </a:r>
            <a:r>
              <a:rPr lang="ru-RU" sz="2400" dirty="0" smtClean="0">
                <a:solidFill>
                  <a:srgbClr val="993300"/>
                </a:solidFill>
              </a:rPr>
              <a:t>наносится </a:t>
            </a:r>
            <a:r>
              <a:rPr lang="ru-RU" sz="2400" dirty="0">
                <a:solidFill>
                  <a:srgbClr val="993300"/>
                </a:solidFill>
              </a:rPr>
              <a:t>оттиск индивидуального </a:t>
            </a:r>
            <a:r>
              <a:rPr lang="ru-RU" sz="2400" dirty="0" err="1">
                <a:solidFill>
                  <a:srgbClr val="993300"/>
                </a:solidFill>
              </a:rPr>
              <a:t>поверительного</a:t>
            </a:r>
            <a:r>
              <a:rPr lang="ru-RU" sz="2400" dirty="0">
                <a:solidFill>
                  <a:srgbClr val="993300"/>
                </a:solidFill>
              </a:rPr>
              <a:t> клейма или выдается “Свидетельство о поверке”</a:t>
            </a:r>
          </a:p>
          <a:p>
            <a:pPr algn="ctr"/>
            <a:endParaRPr lang="ru-RU" sz="2400" dirty="0">
              <a:solidFill>
                <a:srgbClr val="993300"/>
              </a:solidFill>
            </a:endParaRPr>
          </a:p>
          <a:p>
            <a:endParaRPr lang="ru-RU" sz="2400" dirty="0">
              <a:solidFill>
                <a:srgbClr val="993300"/>
              </a:solidFill>
            </a:endParaRPr>
          </a:p>
          <a:p>
            <a:endParaRPr lang="ru-RU" sz="2400" dirty="0">
              <a:solidFill>
                <a:srgbClr val="993300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13</a:t>
            </a:fld>
            <a:endParaRPr lang="ru-RU" sz="1400" dirty="0"/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6462" y="4191000"/>
            <a:ext cx="1518138" cy="1600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1760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143000"/>
            <a:ext cx="8763000" cy="5755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300" dirty="0" smtClean="0">
                <a:solidFill>
                  <a:srgbClr val="993300"/>
                </a:solidFill>
              </a:rPr>
              <a:t>Государственный </a:t>
            </a:r>
            <a:r>
              <a:rPr lang="ru-RU" sz="2300" dirty="0">
                <a:solidFill>
                  <a:srgbClr val="993300"/>
                </a:solidFill>
              </a:rPr>
              <a:t>метрологический контроль включает</a:t>
            </a:r>
            <a:r>
              <a:rPr lang="ru-RU" sz="2300" dirty="0" smtClean="0">
                <a:solidFill>
                  <a:srgbClr val="993300"/>
                </a:solidFill>
              </a:rPr>
              <a:t>:</a:t>
            </a:r>
          </a:p>
          <a:p>
            <a:r>
              <a:rPr lang="ru-RU" sz="2300" dirty="0">
                <a:solidFill>
                  <a:srgbClr val="993300"/>
                </a:solidFill>
              </a:rPr>
              <a:t>В РФ применяются </a:t>
            </a:r>
            <a:r>
              <a:rPr lang="ru-RU" sz="2300" u="sng" dirty="0">
                <a:solidFill>
                  <a:srgbClr val="993300"/>
                </a:solidFill>
              </a:rPr>
              <a:t>следующие виды поверок СИ</a:t>
            </a:r>
            <a:r>
              <a:rPr lang="ru-RU" sz="2300" dirty="0">
                <a:solidFill>
                  <a:srgbClr val="993300"/>
                </a:solidFill>
              </a:rPr>
              <a:t>:</a:t>
            </a:r>
          </a:p>
          <a:p>
            <a:r>
              <a:rPr lang="ru-RU" sz="2300" i="1" u="sng" dirty="0">
                <a:solidFill>
                  <a:srgbClr val="993300"/>
                </a:solidFill>
              </a:rPr>
              <a:t>1)Первичная поверка </a:t>
            </a:r>
            <a:r>
              <a:rPr lang="ru-RU" sz="2300" i="1" dirty="0">
                <a:solidFill>
                  <a:srgbClr val="993300"/>
                </a:solidFill>
              </a:rPr>
              <a:t>-  </a:t>
            </a:r>
            <a:r>
              <a:rPr lang="ru-RU" sz="2300" dirty="0">
                <a:solidFill>
                  <a:srgbClr val="993300"/>
                </a:solidFill>
              </a:rPr>
              <a:t>для СИ утвержденных типов при выпуске из производства и после ремонта, а также при ввозе по импорту. </a:t>
            </a:r>
          </a:p>
          <a:p>
            <a:r>
              <a:rPr lang="ru-RU" sz="2300" i="1" u="sng" dirty="0">
                <a:solidFill>
                  <a:srgbClr val="993300"/>
                </a:solidFill>
              </a:rPr>
              <a:t>2)Периодическая поверка </a:t>
            </a:r>
            <a:r>
              <a:rPr lang="ru-RU" sz="2300" dirty="0">
                <a:solidFill>
                  <a:srgbClr val="993300"/>
                </a:solidFill>
              </a:rPr>
              <a:t> - для СИ, находящихся в эксплуатации или на хранении.</a:t>
            </a:r>
          </a:p>
          <a:p>
            <a:r>
              <a:rPr lang="ru-RU" sz="2300" i="1" u="sng" dirty="0">
                <a:solidFill>
                  <a:srgbClr val="993300"/>
                </a:solidFill>
              </a:rPr>
              <a:t>3)Внеочередная поверка </a:t>
            </a:r>
            <a:r>
              <a:rPr lang="ru-RU" sz="2300" dirty="0">
                <a:solidFill>
                  <a:srgbClr val="993300"/>
                </a:solidFill>
              </a:rPr>
              <a:t> проводится когда:</a:t>
            </a:r>
          </a:p>
          <a:p>
            <a:pPr marL="342900" indent="-342900">
              <a:buFont typeface="Arial"/>
              <a:buChar char="•"/>
            </a:pPr>
            <a:r>
              <a:rPr lang="ru-RU" sz="2300" i="1" dirty="0">
                <a:solidFill>
                  <a:srgbClr val="993300"/>
                </a:solidFill>
              </a:rPr>
              <a:t>·</a:t>
            </a:r>
            <a:r>
              <a:rPr lang="ru-RU" sz="2300" dirty="0">
                <a:solidFill>
                  <a:srgbClr val="993300"/>
                </a:solidFill>
              </a:rPr>
              <a:t>поврежден знака </a:t>
            </a:r>
            <a:r>
              <a:rPr lang="ru-RU" sz="2300" dirty="0" err="1">
                <a:solidFill>
                  <a:srgbClr val="993300"/>
                </a:solidFill>
              </a:rPr>
              <a:t>поверительного</a:t>
            </a:r>
            <a:r>
              <a:rPr lang="ru-RU" sz="2300" dirty="0">
                <a:solidFill>
                  <a:srgbClr val="993300"/>
                </a:solidFill>
              </a:rPr>
              <a:t> клейма или </a:t>
            </a:r>
            <a:r>
              <a:rPr lang="ru-RU" sz="2300" dirty="0" smtClean="0">
                <a:solidFill>
                  <a:srgbClr val="993300"/>
                </a:solidFill>
              </a:rPr>
              <a:t>утеряно </a:t>
            </a:r>
            <a:r>
              <a:rPr lang="ru-RU" sz="2300" dirty="0">
                <a:solidFill>
                  <a:srgbClr val="993300"/>
                </a:solidFill>
              </a:rPr>
              <a:t>свидетельство о поверке;</a:t>
            </a:r>
          </a:p>
          <a:p>
            <a:pPr marL="342900" indent="-342900">
              <a:buFont typeface="Arial"/>
              <a:buChar char="•"/>
            </a:pPr>
            <a:r>
              <a:rPr lang="ru-RU" sz="2300" dirty="0">
                <a:solidFill>
                  <a:srgbClr val="993300"/>
                </a:solidFill>
              </a:rPr>
              <a:t>·СИ вводится</a:t>
            </a:r>
            <a:r>
              <a:rPr lang="ru-RU" sz="2300" i="1" dirty="0">
                <a:solidFill>
                  <a:srgbClr val="993300"/>
                </a:solidFill>
              </a:rPr>
              <a:t> </a:t>
            </a:r>
            <a:r>
              <a:rPr lang="ru-RU" sz="2300" dirty="0">
                <a:solidFill>
                  <a:srgbClr val="993300"/>
                </a:solidFill>
              </a:rPr>
              <a:t>в эксплуатацию после длительного хранения (более одного </a:t>
            </a:r>
            <a:r>
              <a:rPr lang="ru-RU" sz="2300" dirty="0" err="1">
                <a:solidFill>
                  <a:srgbClr val="993300"/>
                </a:solidFill>
              </a:rPr>
              <a:t>межповерочного</a:t>
            </a:r>
            <a:r>
              <a:rPr lang="ru-RU" sz="2300" dirty="0">
                <a:solidFill>
                  <a:srgbClr val="993300"/>
                </a:solidFill>
              </a:rPr>
              <a:t> интервала);</a:t>
            </a:r>
          </a:p>
          <a:p>
            <a:pPr marL="342900" indent="-342900">
              <a:buFont typeface="Arial"/>
              <a:buChar char="•"/>
            </a:pPr>
            <a:r>
              <a:rPr lang="ru-RU" sz="2300" dirty="0">
                <a:solidFill>
                  <a:srgbClr val="993300"/>
                </a:solidFill>
              </a:rPr>
              <a:t>·прибор работает неудовлетворительно.</a:t>
            </a:r>
          </a:p>
          <a:p>
            <a:r>
              <a:rPr lang="ru-RU" sz="2300" i="1" u="sng" dirty="0">
                <a:solidFill>
                  <a:srgbClr val="993300"/>
                </a:solidFill>
              </a:rPr>
              <a:t>4)Экспертная поверка</a:t>
            </a:r>
            <a:r>
              <a:rPr lang="ru-RU" sz="2300" dirty="0">
                <a:solidFill>
                  <a:srgbClr val="993300"/>
                </a:solidFill>
              </a:rPr>
              <a:t> - при возникновении спорных вопросов по метрологическим характеристикам</a:t>
            </a:r>
            <a:r>
              <a:rPr lang="ru-RU" sz="2300">
                <a:solidFill>
                  <a:srgbClr val="993300"/>
                </a:solidFill>
              </a:rPr>
              <a:t>, </a:t>
            </a:r>
            <a:r>
              <a:rPr lang="ru-RU" sz="2300" smtClean="0">
                <a:solidFill>
                  <a:srgbClr val="993300"/>
                </a:solidFill>
              </a:rPr>
              <a:t>исправности </a:t>
            </a:r>
            <a:r>
              <a:rPr lang="ru-RU" sz="2300" dirty="0">
                <a:solidFill>
                  <a:srgbClr val="993300"/>
                </a:solidFill>
              </a:rPr>
              <a:t>СИ и пригодности их к применению</a:t>
            </a:r>
            <a:r>
              <a:rPr lang="ru-RU" sz="2300" dirty="0" smtClean="0">
                <a:solidFill>
                  <a:srgbClr val="993300"/>
                </a:solidFill>
              </a:rPr>
              <a:t>.</a:t>
            </a:r>
            <a:endParaRPr lang="ru-RU" sz="2300" dirty="0">
              <a:solidFill>
                <a:srgbClr val="993300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14</a:t>
            </a:fld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423858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143000"/>
            <a:ext cx="8763000" cy="6001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endParaRPr lang="ru-RU" sz="2400" i="1" dirty="0" smtClean="0">
              <a:solidFill>
                <a:srgbClr val="993300"/>
              </a:solidFill>
            </a:endParaRPr>
          </a:p>
          <a:p>
            <a:pPr algn="just"/>
            <a:r>
              <a:rPr lang="ru-RU" sz="2400" i="1" dirty="0" smtClean="0">
                <a:solidFill>
                  <a:srgbClr val="993300"/>
                </a:solidFill>
              </a:rPr>
              <a:t>3) </a:t>
            </a:r>
            <a:r>
              <a:rPr lang="ru-RU" sz="2400" b="1" i="1" dirty="0" smtClean="0">
                <a:solidFill>
                  <a:srgbClr val="993300"/>
                </a:solidFill>
              </a:rPr>
              <a:t>Лицензирование</a:t>
            </a:r>
            <a:r>
              <a:rPr lang="ru-RU" sz="2400" dirty="0" smtClean="0">
                <a:solidFill>
                  <a:srgbClr val="993300"/>
                </a:solidFill>
              </a:rPr>
              <a:t> </a:t>
            </a:r>
            <a:r>
              <a:rPr lang="ru-RU" sz="2400" dirty="0">
                <a:solidFill>
                  <a:srgbClr val="993300"/>
                </a:solidFill>
              </a:rPr>
              <a:t>- выполняемая в обязательном порядке </a:t>
            </a:r>
            <a:r>
              <a:rPr lang="ru-RU" sz="2400" dirty="0" smtClean="0">
                <a:solidFill>
                  <a:srgbClr val="993300"/>
                </a:solidFill>
              </a:rPr>
              <a:t>процедура </a:t>
            </a:r>
            <a:r>
              <a:rPr lang="ru-RU" sz="2400" dirty="0">
                <a:solidFill>
                  <a:srgbClr val="993300"/>
                </a:solidFill>
              </a:rPr>
              <a:t>выдачи лицензии юридическому или физическому лицу на </a:t>
            </a:r>
            <a:r>
              <a:rPr lang="ru-RU" sz="2400" dirty="0" smtClean="0">
                <a:solidFill>
                  <a:srgbClr val="993300"/>
                </a:solidFill>
              </a:rPr>
              <a:t>осуществление </a:t>
            </a:r>
            <a:r>
              <a:rPr lang="ru-RU" sz="2400" dirty="0">
                <a:solidFill>
                  <a:srgbClr val="993300"/>
                </a:solidFill>
              </a:rPr>
              <a:t>им деятельности, не запрещенной законодательством РФ.</a:t>
            </a:r>
          </a:p>
          <a:p>
            <a:pPr algn="just"/>
            <a:r>
              <a:rPr lang="ru-RU" sz="2400" dirty="0">
                <a:solidFill>
                  <a:srgbClr val="993300"/>
                </a:solidFill>
              </a:rPr>
              <a:t>Лицензии на изготовление и ремонт СИ выдают органы ГМС на </a:t>
            </a:r>
            <a:r>
              <a:rPr lang="ru-RU" sz="2400" dirty="0" smtClean="0">
                <a:solidFill>
                  <a:srgbClr val="993300"/>
                </a:solidFill>
              </a:rPr>
              <a:t>территориях </a:t>
            </a:r>
            <a:r>
              <a:rPr lang="ru-RU" sz="2400" dirty="0">
                <a:solidFill>
                  <a:srgbClr val="993300"/>
                </a:solidFill>
              </a:rPr>
              <a:t>субъектов РФ. Основанием для выдачи лицензии являются положительные результаты проверки компетентным органом условий осуществления деятельности</a:t>
            </a:r>
            <a:r>
              <a:rPr lang="ru-RU" sz="2400" dirty="0" smtClean="0">
                <a:solidFill>
                  <a:srgbClr val="993300"/>
                </a:solidFill>
              </a:rPr>
              <a:t>.</a:t>
            </a:r>
          </a:p>
          <a:p>
            <a:pPr algn="just"/>
            <a:endParaRPr lang="ru-RU" sz="2400" dirty="0">
              <a:solidFill>
                <a:srgbClr val="993300"/>
              </a:solidFill>
            </a:endParaRPr>
          </a:p>
          <a:p>
            <a:pPr algn="ctr"/>
            <a:r>
              <a:rPr lang="ru-RU" sz="2400" dirty="0">
                <a:solidFill>
                  <a:srgbClr val="993300"/>
                </a:solidFill>
              </a:rPr>
              <a:t>Лицензия действительна на всей территории </a:t>
            </a:r>
            <a:r>
              <a:rPr lang="ru-RU" sz="2400" dirty="0" smtClean="0">
                <a:solidFill>
                  <a:srgbClr val="993300"/>
                </a:solidFill>
              </a:rPr>
              <a:t/>
            </a:r>
            <a:br>
              <a:rPr lang="ru-RU" sz="2400" dirty="0" smtClean="0">
                <a:solidFill>
                  <a:srgbClr val="993300"/>
                </a:solidFill>
              </a:rPr>
            </a:br>
            <a:r>
              <a:rPr lang="ru-RU" sz="2400" dirty="0" smtClean="0">
                <a:solidFill>
                  <a:srgbClr val="993300"/>
                </a:solidFill>
              </a:rPr>
              <a:t>Российской </a:t>
            </a:r>
            <a:r>
              <a:rPr lang="ru-RU" sz="2400" dirty="0">
                <a:solidFill>
                  <a:srgbClr val="993300"/>
                </a:solidFill>
              </a:rPr>
              <a:t>Федерации</a:t>
            </a:r>
            <a:r>
              <a:rPr lang="ru-RU" sz="2400" dirty="0" smtClean="0">
                <a:solidFill>
                  <a:srgbClr val="993300"/>
                </a:solidFill>
              </a:rPr>
              <a:t>.</a:t>
            </a:r>
          </a:p>
          <a:p>
            <a:pPr algn="ctr"/>
            <a:endParaRPr lang="ru-RU" sz="2400" dirty="0">
              <a:solidFill>
                <a:srgbClr val="993300"/>
              </a:solidFill>
            </a:endParaRPr>
          </a:p>
          <a:p>
            <a:pPr algn="ctr"/>
            <a:r>
              <a:rPr lang="ru-RU" sz="2400" dirty="0">
                <a:solidFill>
                  <a:srgbClr val="993300"/>
                </a:solidFill>
              </a:rPr>
              <a:t>Лицензия выдается на срок не более 5 лет.</a:t>
            </a:r>
          </a:p>
          <a:p>
            <a:pPr algn="just"/>
            <a:endParaRPr lang="ru-RU" sz="2400" dirty="0">
              <a:solidFill>
                <a:srgbClr val="993300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15</a:t>
            </a:fld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38988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9765" y="3124200"/>
            <a:ext cx="8763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993300"/>
                </a:solidFill>
              </a:rPr>
              <a:t>3.Государственный метрологический надзор за средствами измерений</a:t>
            </a:r>
            <a:endParaRPr lang="ru-RU" sz="2400" dirty="0">
              <a:solidFill>
                <a:srgbClr val="993300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16</a:t>
            </a:fld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177296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447800"/>
            <a:ext cx="876300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993300"/>
                </a:solidFill>
              </a:rPr>
              <a:t>В настоящее время государственный метрологический надзор осуществляется на предприятиях и в организациях в виде проверок, которые </a:t>
            </a:r>
            <a:r>
              <a:rPr lang="ru-RU" sz="2400" u="sng" dirty="0">
                <a:solidFill>
                  <a:srgbClr val="993300"/>
                </a:solidFill>
              </a:rPr>
              <a:t>проводят</a:t>
            </a:r>
            <a:r>
              <a:rPr lang="ru-RU" sz="2400" dirty="0">
                <a:solidFill>
                  <a:srgbClr val="993300"/>
                </a:solidFill>
              </a:rPr>
              <a:t>  должностные лица Госстандарта РФ - </a:t>
            </a:r>
            <a:r>
              <a:rPr lang="ru-RU" sz="2400" i="1" dirty="0">
                <a:solidFill>
                  <a:srgbClr val="993300"/>
                </a:solidFill>
              </a:rPr>
              <a:t>государственные инспекторы</a:t>
            </a:r>
            <a:r>
              <a:rPr lang="ru-RU" sz="2400" dirty="0" smtClean="0">
                <a:solidFill>
                  <a:srgbClr val="993300"/>
                </a:solidFill>
              </a:rPr>
              <a:t>.</a:t>
            </a:r>
          </a:p>
          <a:p>
            <a:endParaRPr lang="ru-RU" sz="2400" dirty="0">
              <a:solidFill>
                <a:srgbClr val="993300"/>
              </a:solidFill>
            </a:endParaRPr>
          </a:p>
          <a:p>
            <a:r>
              <a:rPr lang="ru-RU" sz="2400" dirty="0">
                <a:solidFill>
                  <a:srgbClr val="993300"/>
                </a:solidFill>
              </a:rPr>
              <a:t>Государственный метрологический надзор </a:t>
            </a:r>
            <a:r>
              <a:rPr lang="ru-RU" sz="2400" u="sng" dirty="0" smtClean="0">
                <a:solidFill>
                  <a:srgbClr val="993300"/>
                </a:solidFill>
              </a:rPr>
              <a:t>осуществляется</a:t>
            </a:r>
            <a:r>
              <a:rPr lang="ru-RU" sz="2400" dirty="0">
                <a:solidFill>
                  <a:srgbClr val="993300"/>
                </a:solidFill>
              </a:rPr>
              <a:t>:</a:t>
            </a:r>
          </a:p>
          <a:p>
            <a:pPr algn="just"/>
            <a:r>
              <a:rPr lang="ru-RU" sz="2400" dirty="0">
                <a:solidFill>
                  <a:srgbClr val="993300"/>
                </a:solidFill>
              </a:rPr>
              <a:t>1</a:t>
            </a:r>
            <a:r>
              <a:rPr lang="ru-RU" sz="2400" dirty="0" smtClean="0">
                <a:solidFill>
                  <a:srgbClr val="993300"/>
                </a:solidFill>
              </a:rPr>
              <a:t>) </a:t>
            </a:r>
            <a:r>
              <a:rPr lang="ru-RU" sz="2400" i="1" dirty="0" smtClean="0">
                <a:solidFill>
                  <a:srgbClr val="993300"/>
                </a:solidFill>
              </a:rPr>
              <a:t>за </a:t>
            </a:r>
            <a:r>
              <a:rPr lang="ru-RU" sz="2400" i="1" dirty="0">
                <a:solidFill>
                  <a:srgbClr val="993300"/>
                </a:solidFill>
              </a:rPr>
              <a:t>выпуском, состоянием и применением СИ, </a:t>
            </a:r>
            <a:r>
              <a:rPr lang="ru-RU" sz="2400" i="1" dirty="0" smtClean="0">
                <a:solidFill>
                  <a:srgbClr val="993300"/>
                </a:solidFill>
              </a:rPr>
              <a:t>эталонами </a:t>
            </a:r>
            <a:r>
              <a:rPr lang="ru-RU" sz="2400" i="1" dirty="0">
                <a:solidFill>
                  <a:srgbClr val="993300"/>
                </a:solidFill>
              </a:rPr>
              <a:t>единиц величин, соблюдением метрологических правил и норм</a:t>
            </a:r>
            <a:r>
              <a:rPr lang="ru-RU" sz="2400" dirty="0">
                <a:solidFill>
                  <a:srgbClr val="993300"/>
                </a:solidFill>
              </a:rPr>
              <a:t>;</a:t>
            </a:r>
          </a:p>
          <a:p>
            <a:pPr algn="just"/>
            <a:r>
              <a:rPr lang="ru-RU" sz="2400" dirty="0">
                <a:solidFill>
                  <a:srgbClr val="993300"/>
                </a:solidFill>
              </a:rPr>
              <a:t>2</a:t>
            </a:r>
            <a:r>
              <a:rPr lang="ru-RU" sz="2400" dirty="0" smtClean="0">
                <a:solidFill>
                  <a:srgbClr val="993300"/>
                </a:solidFill>
              </a:rPr>
              <a:t>) </a:t>
            </a:r>
            <a:r>
              <a:rPr lang="ru-RU" sz="2400" i="1" dirty="0" smtClean="0">
                <a:solidFill>
                  <a:srgbClr val="993300"/>
                </a:solidFill>
              </a:rPr>
              <a:t>за </a:t>
            </a:r>
            <a:r>
              <a:rPr lang="ru-RU" sz="2400" i="1" dirty="0">
                <a:solidFill>
                  <a:srgbClr val="993300"/>
                </a:solidFill>
              </a:rPr>
              <a:t>количеством товаров, отчуждаемых (продаваемых) при совершении торговых операций</a:t>
            </a:r>
            <a:r>
              <a:rPr lang="ru-RU" sz="2400" dirty="0">
                <a:solidFill>
                  <a:srgbClr val="993300"/>
                </a:solidFill>
              </a:rPr>
              <a:t>;</a:t>
            </a:r>
          </a:p>
          <a:p>
            <a:pPr algn="just"/>
            <a:r>
              <a:rPr lang="ru-RU" sz="2400" dirty="0">
                <a:solidFill>
                  <a:srgbClr val="993300"/>
                </a:solidFill>
              </a:rPr>
              <a:t>3</a:t>
            </a:r>
            <a:r>
              <a:rPr lang="ru-RU" sz="2400" dirty="0" smtClean="0">
                <a:solidFill>
                  <a:srgbClr val="993300"/>
                </a:solidFill>
              </a:rPr>
              <a:t>) </a:t>
            </a:r>
            <a:r>
              <a:rPr lang="ru-RU" sz="2400" i="1" dirty="0" smtClean="0">
                <a:solidFill>
                  <a:srgbClr val="993300"/>
                </a:solidFill>
              </a:rPr>
              <a:t>за </a:t>
            </a:r>
            <a:r>
              <a:rPr lang="ru-RU" sz="2400" i="1" dirty="0">
                <a:solidFill>
                  <a:srgbClr val="993300"/>
                </a:solidFill>
              </a:rPr>
              <a:t>количеством фасованных товаров в упаковках </a:t>
            </a:r>
            <a:r>
              <a:rPr lang="ru-RU" sz="2400" i="1" dirty="0" smtClean="0">
                <a:solidFill>
                  <a:srgbClr val="993300"/>
                </a:solidFill>
              </a:rPr>
              <a:t>любого </a:t>
            </a:r>
            <a:r>
              <a:rPr lang="ru-RU" sz="2400" i="1" dirty="0">
                <a:solidFill>
                  <a:srgbClr val="993300"/>
                </a:solidFill>
              </a:rPr>
              <a:t>вида при их расфасовке и продаже</a:t>
            </a:r>
            <a:r>
              <a:rPr lang="ru-RU" sz="2400" dirty="0">
                <a:solidFill>
                  <a:srgbClr val="993300"/>
                </a:solidFill>
              </a:rPr>
              <a:t>.</a:t>
            </a:r>
          </a:p>
          <a:p>
            <a:endParaRPr lang="ru-RU" sz="2400" dirty="0">
              <a:solidFill>
                <a:srgbClr val="993300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17</a:t>
            </a:fld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171556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447800"/>
            <a:ext cx="8763000" cy="6001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>
                <a:solidFill>
                  <a:srgbClr val="993300"/>
                </a:solidFill>
              </a:rPr>
              <a:t>Виды </a:t>
            </a:r>
            <a:r>
              <a:rPr lang="ru-RU" sz="2400" b="1" i="1" u="sng" dirty="0" smtClean="0">
                <a:solidFill>
                  <a:srgbClr val="993300"/>
                </a:solidFill>
              </a:rPr>
              <a:t>проверок</a:t>
            </a:r>
          </a:p>
          <a:p>
            <a:r>
              <a:rPr lang="ru-RU" sz="2400" dirty="0" smtClean="0">
                <a:solidFill>
                  <a:srgbClr val="993300"/>
                </a:solidFill>
              </a:rPr>
              <a:t>1) Проверки </a:t>
            </a:r>
            <a:r>
              <a:rPr lang="ru-RU" sz="2400" dirty="0">
                <a:solidFill>
                  <a:srgbClr val="993300"/>
                </a:solidFill>
              </a:rPr>
              <a:t>могут быть:</a:t>
            </a:r>
          </a:p>
          <a:p>
            <a:r>
              <a:rPr lang="ru-RU" sz="2400" dirty="0">
                <a:solidFill>
                  <a:srgbClr val="993300"/>
                </a:solidFill>
              </a:rPr>
              <a:t>·самостоятельные (т.е. только органами ГМС)</a:t>
            </a:r>
          </a:p>
          <a:p>
            <a:r>
              <a:rPr lang="ru-RU" sz="2400" dirty="0">
                <a:solidFill>
                  <a:srgbClr val="993300"/>
                </a:solidFill>
              </a:rPr>
              <a:t>·совместные  - с участием другого контрольно-надзорного органа</a:t>
            </a:r>
            <a:r>
              <a:rPr lang="ru-RU" sz="2400" dirty="0" smtClean="0">
                <a:solidFill>
                  <a:srgbClr val="993300"/>
                </a:solidFill>
              </a:rPr>
              <a:t>.</a:t>
            </a:r>
          </a:p>
          <a:p>
            <a:endParaRPr lang="ru-RU" sz="2400" dirty="0">
              <a:solidFill>
                <a:srgbClr val="993300"/>
              </a:solidFill>
            </a:endParaRPr>
          </a:p>
          <a:p>
            <a:r>
              <a:rPr lang="ru-RU" sz="2400" dirty="0" smtClean="0">
                <a:solidFill>
                  <a:srgbClr val="993300"/>
                </a:solidFill>
              </a:rPr>
              <a:t>2</a:t>
            </a:r>
            <a:r>
              <a:rPr lang="ru-RU" sz="2400" dirty="0">
                <a:solidFill>
                  <a:srgbClr val="993300"/>
                </a:solidFill>
              </a:rPr>
              <a:t>) </a:t>
            </a:r>
            <a:r>
              <a:rPr lang="ru-RU" sz="2400" i="1" u="sng" dirty="0">
                <a:solidFill>
                  <a:srgbClr val="993300"/>
                </a:solidFill>
              </a:rPr>
              <a:t>Плановые проверки</a:t>
            </a:r>
            <a:r>
              <a:rPr lang="ru-RU" sz="2400" dirty="0">
                <a:solidFill>
                  <a:srgbClr val="993300"/>
                </a:solidFill>
              </a:rPr>
              <a:t> проводятся 1 раз в 3 года</a:t>
            </a:r>
            <a:r>
              <a:rPr lang="ru-RU" sz="2400" dirty="0" smtClean="0">
                <a:solidFill>
                  <a:srgbClr val="993300"/>
                </a:solidFill>
              </a:rPr>
              <a:t>.</a:t>
            </a:r>
          </a:p>
          <a:p>
            <a:endParaRPr lang="ru-RU" sz="2400" dirty="0">
              <a:solidFill>
                <a:srgbClr val="993300"/>
              </a:solidFill>
            </a:endParaRPr>
          </a:p>
          <a:p>
            <a:r>
              <a:rPr lang="ru-RU" sz="2400" i="1" u="sng" dirty="0" smtClean="0">
                <a:solidFill>
                  <a:srgbClr val="993300"/>
                </a:solidFill>
              </a:rPr>
              <a:t>3) Внеплановые </a:t>
            </a:r>
            <a:r>
              <a:rPr lang="ru-RU" sz="2400" i="1" u="sng" dirty="0">
                <a:solidFill>
                  <a:srgbClr val="993300"/>
                </a:solidFill>
              </a:rPr>
              <a:t>проверки</a:t>
            </a:r>
            <a:r>
              <a:rPr lang="ru-RU" sz="2400" dirty="0">
                <a:solidFill>
                  <a:srgbClr val="993300"/>
                </a:solidFill>
              </a:rPr>
              <a:t> </a:t>
            </a:r>
            <a:r>
              <a:rPr lang="ru-RU" sz="2400" dirty="0" smtClean="0">
                <a:solidFill>
                  <a:srgbClr val="993300"/>
                </a:solidFill>
              </a:rPr>
              <a:t>проводятся </a:t>
            </a:r>
            <a:r>
              <a:rPr lang="ru-RU" sz="2400" dirty="0">
                <a:solidFill>
                  <a:srgbClr val="993300"/>
                </a:solidFill>
              </a:rPr>
              <a:t>по инициативе потребителей продукции, обществ защиты прав потребителей, торговых инспекций и т. д</a:t>
            </a:r>
            <a:r>
              <a:rPr lang="ru-RU" sz="2400" dirty="0" smtClean="0">
                <a:solidFill>
                  <a:srgbClr val="993300"/>
                </a:solidFill>
              </a:rPr>
              <a:t>.</a:t>
            </a:r>
          </a:p>
          <a:p>
            <a:endParaRPr lang="ru-RU" sz="2400" dirty="0">
              <a:solidFill>
                <a:srgbClr val="993300"/>
              </a:solidFill>
            </a:endParaRPr>
          </a:p>
          <a:p>
            <a:r>
              <a:rPr lang="ru-RU" sz="2400" i="1" u="sng" dirty="0" smtClean="0">
                <a:solidFill>
                  <a:srgbClr val="993300"/>
                </a:solidFill>
              </a:rPr>
              <a:t>4) Повторные </a:t>
            </a:r>
            <a:r>
              <a:rPr lang="ru-RU" sz="2400" i="1" u="sng" dirty="0">
                <a:solidFill>
                  <a:srgbClr val="993300"/>
                </a:solidFill>
              </a:rPr>
              <a:t>проверки</a:t>
            </a:r>
            <a:r>
              <a:rPr lang="ru-RU" sz="2400" dirty="0">
                <a:solidFill>
                  <a:srgbClr val="993300"/>
                </a:solidFill>
              </a:rPr>
              <a:t> проводятся для контроля за </a:t>
            </a:r>
            <a:r>
              <a:rPr lang="ru-RU" sz="2400" dirty="0" smtClean="0">
                <a:solidFill>
                  <a:srgbClr val="993300"/>
                </a:solidFill>
              </a:rPr>
              <a:t>выполнением </a:t>
            </a:r>
            <a:r>
              <a:rPr lang="ru-RU" sz="2400" dirty="0">
                <a:solidFill>
                  <a:srgbClr val="993300"/>
                </a:solidFill>
              </a:rPr>
              <a:t>предписаний органов госнадзора.</a:t>
            </a:r>
          </a:p>
          <a:p>
            <a:endParaRPr lang="ru-RU" sz="2400" dirty="0">
              <a:solidFill>
                <a:srgbClr val="993300"/>
              </a:solidFill>
            </a:endParaRPr>
          </a:p>
          <a:p>
            <a:pPr algn="ctr"/>
            <a:endParaRPr lang="ru-RU" sz="2400" b="1" i="1" u="sng" dirty="0">
              <a:solidFill>
                <a:srgbClr val="993300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18</a:t>
            </a:fld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105562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3352800"/>
            <a:ext cx="8763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993300"/>
                </a:solidFill>
              </a:rPr>
              <a:t>4. Калибровка средств измерений</a:t>
            </a:r>
            <a:endParaRPr lang="ru-RU" sz="2400" dirty="0">
              <a:solidFill>
                <a:srgbClr val="993300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19</a:t>
            </a:fld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346607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3200" u="sng">
                <a:solidFill>
                  <a:srgbClr val="002060"/>
                </a:solidFill>
              </a:rPr>
              <a:t>План лекции:</a:t>
            </a:r>
            <a:endParaRPr lang="ru-RU" sz="3200">
              <a:solidFill>
                <a:srgbClr val="002060"/>
              </a:solidFill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381000" y="2286000"/>
            <a:ext cx="85344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1.Метрологические службы</a:t>
            </a:r>
          </a:p>
          <a:p>
            <a:r>
              <a:rPr lang="ru-RU" sz="3200" dirty="0">
                <a:solidFill>
                  <a:srgbClr val="FF0000"/>
                </a:solidFill>
              </a:rPr>
              <a:t>2.Государственный метрологический контроль </a:t>
            </a:r>
          </a:p>
          <a:p>
            <a:r>
              <a:rPr lang="ru-RU" sz="3200" dirty="0">
                <a:solidFill>
                  <a:srgbClr val="FF0000"/>
                </a:solidFill>
              </a:rPr>
              <a:t>3.Государственный метрологический надзор </a:t>
            </a:r>
          </a:p>
          <a:p>
            <a:r>
              <a:rPr lang="ru-RU" sz="3200" dirty="0">
                <a:solidFill>
                  <a:srgbClr val="FF0000"/>
                </a:solidFill>
              </a:rPr>
              <a:t>4.Калибровка средств измерений</a:t>
            </a:r>
          </a:p>
        </p:txBody>
      </p:sp>
      <p:sp>
        <p:nvSpPr>
          <p:cNvPr id="410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DFDA7CA8-58EA-5549-AD3E-945EC094032A}" type="slidenum">
              <a:rPr lang="ru-RU" sz="1400"/>
              <a:pPr/>
              <a:t>2</a:t>
            </a:fld>
            <a:endParaRPr lang="ru-RU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447800"/>
            <a:ext cx="8763000" cy="4154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993300"/>
                </a:solidFill>
              </a:rPr>
              <a:t>В сферах деятельности, где государственный метрологический надзор и контроль не являются обязательными, для обеспечения метрологической исправности СИ применяется калибровка</a:t>
            </a:r>
            <a:r>
              <a:rPr lang="ru-RU" sz="2400" dirty="0" smtClean="0">
                <a:solidFill>
                  <a:srgbClr val="993300"/>
                </a:solidFill>
              </a:rPr>
              <a:t>.</a:t>
            </a:r>
          </a:p>
          <a:p>
            <a:endParaRPr lang="ru-RU" sz="2400" dirty="0">
              <a:solidFill>
                <a:srgbClr val="993300"/>
              </a:solidFill>
            </a:endParaRPr>
          </a:p>
          <a:p>
            <a:pPr algn="just"/>
            <a:r>
              <a:rPr lang="ru-RU" sz="2400" b="1" i="1" dirty="0">
                <a:solidFill>
                  <a:srgbClr val="993300"/>
                </a:solidFill>
              </a:rPr>
              <a:t>Калибровка средств измерений</a:t>
            </a:r>
            <a:r>
              <a:rPr lang="ru-RU" sz="2400" i="1" dirty="0">
                <a:solidFill>
                  <a:srgbClr val="993300"/>
                </a:solidFill>
              </a:rPr>
              <a:t> - </a:t>
            </a:r>
            <a:r>
              <a:rPr lang="ru-RU" sz="2400" dirty="0">
                <a:solidFill>
                  <a:srgbClr val="993300"/>
                </a:solidFill>
              </a:rPr>
              <a:t>это совокупность операций, выполняемых с целью определения действительных значений метрологических характеристик и следовательно, пригодности к применению СИ, </a:t>
            </a:r>
            <a:r>
              <a:rPr lang="ru-RU" sz="2400" i="1" dirty="0">
                <a:solidFill>
                  <a:srgbClr val="993300"/>
                </a:solidFill>
              </a:rPr>
              <a:t>не подлежащих государственному метрологическому контролю и надзору.</a:t>
            </a:r>
            <a:endParaRPr lang="ru-RU" sz="2400" dirty="0">
              <a:solidFill>
                <a:srgbClr val="993300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20</a:t>
            </a:fld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408205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447800"/>
            <a:ext cx="876300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400" i="1" u="sng" dirty="0">
                <a:solidFill>
                  <a:srgbClr val="993300"/>
                </a:solidFill>
              </a:rPr>
              <a:t>Отличия калибровки от поверки:</a:t>
            </a:r>
            <a:endParaRPr lang="ru-RU" sz="2400" dirty="0">
              <a:solidFill>
                <a:srgbClr val="9933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ru-RU" sz="2400" dirty="0">
                <a:solidFill>
                  <a:srgbClr val="993300"/>
                </a:solidFill>
              </a:rPr>
              <a:t>·поверку осуществляют  органы ГМС, а </a:t>
            </a:r>
            <a:r>
              <a:rPr lang="ru-RU" sz="2400" u="sng" dirty="0">
                <a:solidFill>
                  <a:srgbClr val="993300"/>
                </a:solidFill>
              </a:rPr>
              <a:t>калибровка может проводиться</a:t>
            </a:r>
            <a:r>
              <a:rPr lang="ru-RU" sz="2400" dirty="0">
                <a:solidFill>
                  <a:srgbClr val="993300"/>
                </a:solidFill>
              </a:rPr>
              <a:t> </a:t>
            </a:r>
            <a:r>
              <a:rPr lang="ru-RU" sz="2400" i="1" dirty="0">
                <a:solidFill>
                  <a:srgbClr val="993300"/>
                </a:solidFill>
              </a:rPr>
              <a:t>метрологической службой </a:t>
            </a:r>
            <a:r>
              <a:rPr lang="ru-RU" sz="2400" dirty="0">
                <a:solidFill>
                  <a:srgbClr val="993300"/>
                </a:solidFill>
              </a:rPr>
              <a:t>самого предприятия при наличии надлежащих условий для квалифицированного выполнения этой работы.</a:t>
            </a:r>
          </a:p>
          <a:p>
            <a:pPr marL="342900" indent="-342900">
              <a:buFont typeface="Arial"/>
              <a:buChar char="•"/>
            </a:pPr>
            <a:r>
              <a:rPr lang="ru-RU" sz="2400" dirty="0">
                <a:solidFill>
                  <a:srgbClr val="993300"/>
                </a:solidFill>
              </a:rPr>
              <a:t>·поверка - это юридическая процедура, без которой запрещено эксплуатировать СИ, поэтому она строго обязательна и подвергается контролю со стороны органов ГМС, а </a:t>
            </a:r>
            <a:r>
              <a:rPr lang="ru-RU" sz="2400" u="sng" dirty="0">
                <a:solidFill>
                  <a:srgbClr val="993300"/>
                </a:solidFill>
              </a:rPr>
              <a:t>калибровка - добровольная операция.</a:t>
            </a:r>
            <a:endParaRPr lang="ru-RU" sz="2400" dirty="0">
              <a:solidFill>
                <a:srgbClr val="993300"/>
              </a:solidFill>
            </a:endParaRPr>
          </a:p>
          <a:p>
            <a:endParaRPr lang="ru-RU" sz="2400" dirty="0" smtClean="0">
              <a:solidFill>
                <a:srgbClr val="993300"/>
              </a:solidFill>
            </a:endParaRPr>
          </a:p>
          <a:p>
            <a:pPr algn="ctr"/>
            <a:r>
              <a:rPr lang="ru-RU" sz="2400" dirty="0" smtClean="0">
                <a:solidFill>
                  <a:srgbClr val="993300"/>
                </a:solidFill>
              </a:rPr>
              <a:t>Для </a:t>
            </a:r>
            <a:r>
              <a:rPr lang="ru-RU" sz="2400" dirty="0">
                <a:solidFill>
                  <a:srgbClr val="993300"/>
                </a:solidFill>
              </a:rPr>
              <a:t>проведения калибровочных работ и обеспечения единства измерений в сферах, не подлежащих государственному метрологическому контролю и надзору, создана </a:t>
            </a:r>
            <a:r>
              <a:rPr lang="ru-RU" sz="2400" i="1" dirty="0">
                <a:solidFill>
                  <a:srgbClr val="993300"/>
                </a:solidFill>
              </a:rPr>
              <a:t>Российская система калибровки </a:t>
            </a:r>
            <a:r>
              <a:rPr lang="ru-RU" sz="2400" dirty="0">
                <a:solidFill>
                  <a:srgbClr val="993300"/>
                </a:solidFill>
              </a:rPr>
              <a:t>(РСК).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21</a:t>
            </a:fld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305117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447800"/>
            <a:ext cx="87630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400" u="sng" dirty="0">
                <a:solidFill>
                  <a:srgbClr val="993300"/>
                </a:solidFill>
              </a:rPr>
              <a:t>Основные направления деятельности РСК:</a:t>
            </a:r>
            <a:endParaRPr lang="ru-RU" sz="2400" dirty="0">
              <a:solidFill>
                <a:srgbClr val="9933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ru-RU" sz="2400" dirty="0">
                <a:solidFill>
                  <a:srgbClr val="993300"/>
                </a:solidFill>
              </a:rPr>
              <a:t>·регистрация органов на право проведения калибровочных работ,</a:t>
            </a:r>
          </a:p>
          <a:p>
            <a:pPr marL="342900" indent="-342900">
              <a:buFont typeface="Arial"/>
              <a:buChar char="•"/>
            </a:pPr>
            <a:r>
              <a:rPr lang="ru-RU" sz="2400" dirty="0">
                <a:solidFill>
                  <a:srgbClr val="993300"/>
                </a:solidFill>
              </a:rPr>
              <a:t>·контроль за их деятельностью,</a:t>
            </a:r>
          </a:p>
          <a:p>
            <a:pPr marL="342900" indent="-342900">
              <a:buFont typeface="Arial"/>
              <a:buChar char="•"/>
            </a:pPr>
            <a:r>
              <a:rPr lang="ru-RU" sz="2400" dirty="0">
                <a:solidFill>
                  <a:srgbClr val="993300"/>
                </a:solidFill>
              </a:rPr>
              <a:t>·устанавливает основные принципы и правила калибровки, </a:t>
            </a:r>
          </a:p>
          <a:p>
            <a:pPr marL="342900" indent="-342900">
              <a:buFont typeface="Arial"/>
              <a:buChar char="•"/>
            </a:pPr>
            <a:r>
              <a:rPr lang="ru-RU" sz="2400" dirty="0">
                <a:solidFill>
                  <a:srgbClr val="993300"/>
                </a:solidFill>
              </a:rPr>
              <a:t>·калибровка СИ</a:t>
            </a:r>
            <a:r>
              <a:rPr lang="ru-RU" sz="2400" dirty="0" smtClean="0">
                <a:solidFill>
                  <a:srgbClr val="993300"/>
                </a:solidFill>
              </a:rPr>
              <a:t>.</a:t>
            </a:r>
          </a:p>
          <a:p>
            <a:pPr marL="342900" indent="-342900">
              <a:buFont typeface="Arial"/>
              <a:buChar char="•"/>
            </a:pPr>
            <a:endParaRPr lang="ru-RU" sz="2400" dirty="0">
              <a:solidFill>
                <a:srgbClr val="993300"/>
              </a:solidFill>
            </a:endParaRPr>
          </a:p>
          <a:p>
            <a:pPr algn="ctr"/>
            <a:r>
              <a:rPr lang="ru-RU" sz="2400" dirty="0">
                <a:solidFill>
                  <a:srgbClr val="993300"/>
                </a:solidFill>
              </a:rPr>
              <a:t>Предприятие, заинтересованное в повышении </a:t>
            </a:r>
            <a:r>
              <a:rPr lang="ru-RU" sz="2400" dirty="0" err="1">
                <a:solidFill>
                  <a:srgbClr val="993300"/>
                </a:solidFill>
              </a:rPr>
              <a:t>конкурентноспособности</a:t>
            </a:r>
            <a:r>
              <a:rPr lang="ru-RU" sz="2400" dirty="0">
                <a:solidFill>
                  <a:srgbClr val="993300"/>
                </a:solidFill>
              </a:rPr>
              <a:t> своей продукции, аккредитуется в </a:t>
            </a:r>
            <a:r>
              <a:rPr lang="ru-RU" sz="2400" i="1" u="sng" dirty="0">
                <a:solidFill>
                  <a:srgbClr val="993300"/>
                </a:solidFill>
              </a:rPr>
              <a:t>Российской системе калибровки</a:t>
            </a:r>
            <a:r>
              <a:rPr lang="ru-RU" sz="2400" i="1" dirty="0">
                <a:solidFill>
                  <a:srgbClr val="993300"/>
                </a:solidFill>
              </a:rPr>
              <a:t> </a:t>
            </a:r>
            <a:r>
              <a:rPr lang="ru-RU" sz="2400" dirty="0">
                <a:solidFill>
                  <a:srgbClr val="993300"/>
                </a:solidFill>
              </a:rPr>
              <a:t>(РСК) на право проведения калибровочных работ.</a:t>
            </a:r>
          </a:p>
          <a:p>
            <a:pPr marL="342900" indent="-342900">
              <a:buFont typeface="Arial"/>
              <a:buChar char="•"/>
            </a:pPr>
            <a:endParaRPr lang="ru-RU" sz="2400" dirty="0">
              <a:solidFill>
                <a:srgbClr val="993300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22</a:t>
            </a:fld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378225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3</a:t>
            </a:fld>
            <a:endParaRPr lang="ru-RU" sz="1400"/>
          </a:p>
        </p:txBody>
      </p:sp>
      <p:pic>
        <p:nvPicPr>
          <p:cNvPr id="5" name="Picture 2" descr="Картинки по запросу гси э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14293"/>
          <a:stretch>
            <a:fillRect/>
          </a:stretch>
        </p:blipFill>
        <p:spPr bwMode="auto">
          <a:xfrm>
            <a:off x="1447800" y="1295400"/>
            <a:ext cx="5736843" cy="545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30245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237356"/>
            <a:ext cx="8763000" cy="5509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2400" u="sng" dirty="0">
                <a:solidFill>
                  <a:srgbClr val="993300"/>
                </a:solidFill>
              </a:rPr>
              <a:t>В состав </a:t>
            </a:r>
            <a:r>
              <a:rPr lang="ru-RU" sz="2400" b="1" i="1" u="sng" dirty="0">
                <a:solidFill>
                  <a:srgbClr val="993300"/>
                </a:solidFill>
              </a:rPr>
              <a:t>ГМС</a:t>
            </a:r>
            <a:r>
              <a:rPr lang="ru-RU" sz="2400" u="sng" dirty="0">
                <a:solidFill>
                  <a:srgbClr val="993300"/>
                </a:solidFill>
              </a:rPr>
              <a:t> входят</a:t>
            </a:r>
            <a:r>
              <a:rPr lang="ru-RU" sz="2400" dirty="0">
                <a:solidFill>
                  <a:srgbClr val="993300"/>
                </a:solidFill>
              </a:rPr>
              <a:t>:</a:t>
            </a:r>
          </a:p>
          <a:p>
            <a:r>
              <a:rPr lang="ru-RU" sz="2400" dirty="0">
                <a:solidFill>
                  <a:srgbClr val="993300"/>
                </a:solidFill>
              </a:rPr>
              <a:t>1)</a:t>
            </a:r>
            <a:r>
              <a:rPr lang="ru-RU" sz="2400" i="1" dirty="0">
                <a:solidFill>
                  <a:srgbClr val="993300"/>
                </a:solidFill>
              </a:rPr>
              <a:t>подразделения Госстандарта России</a:t>
            </a:r>
            <a:endParaRPr lang="ru-RU" sz="2400" dirty="0">
              <a:solidFill>
                <a:srgbClr val="993300"/>
              </a:solidFill>
            </a:endParaRPr>
          </a:p>
          <a:p>
            <a:r>
              <a:rPr lang="ru-RU" sz="2400" u="sng" dirty="0">
                <a:solidFill>
                  <a:srgbClr val="993300"/>
                </a:solidFill>
              </a:rPr>
              <a:t>Функции</a:t>
            </a:r>
            <a:r>
              <a:rPr lang="ru-RU" sz="2400" dirty="0">
                <a:solidFill>
                  <a:srgbClr val="993300"/>
                </a:solidFill>
              </a:rPr>
              <a:t>: планирование, управление и контроль деятельности по обеспечению единства измерений на межотраслевом уровне</a:t>
            </a:r>
            <a:r>
              <a:rPr lang="ru-RU" sz="2400" dirty="0" smtClean="0">
                <a:solidFill>
                  <a:srgbClr val="993300"/>
                </a:solidFill>
              </a:rPr>
              <a:t>;</a:t>
            </a:r>
          </a:p>
          <a:p>
            <a:endParaRPr lang="ru-RU" sz="2400" dirty="0" smtClean="0">
              <a:solidFill>
                <a:srgbClr val="993300"/>
              </a:solidFill>
            </a:endParaRPr>
          </a:p>
          <a:p>
            <a:r>
              <a:rPr lang="ru-RU" sz="2400" dirty="0" smtClean="0">
                <a:solidFill>
                  <a:srgbClr val="993300"/>
                </a:solidFill>
              </a:rPr>
              <a:t>2</a:t>
            </a:r>
            <a:r>
              <a:rPr lang="ru-RU" sz="2400" dirty="0">
                <a:solidFill>
                  <a:srgbClr val="993300"/>
                </a:solidFill>
              </a:rPr>
              <a:t>)</a:t>
            </a:r>
            <a:r>
              <a:rPr lang="ru-RU" sz="2400" i="1" dirty="0">
                <a:solidFill>
                  <a:srgbClr val="993300"/>
                </a:solidFill>
              </a:rPr>
              <a:t>государственные научные метрологические центры. </a:t>
            </a:r>
            <a:endParaRPr lang="ru-RU" sz="2400" i="1" dirty="0" smtClean="0">
              <a:solidFill>
                <a:srgbClr val="993300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ru-RU" sz="1600" dirty="0">
                <a:solidFill>
                  <a:srgbClr val="993300"/>
                </a:solidFill>
              </a:rPr>
              <a:t>Всероссийский научно-исследовательский институт метрологии имени Д.И. Менделеева» (Санкт-Петербург),</a:t>
            </a:r>
          </a:p>
          <a:p>
            <a:pPr marL="285750" indent="-285750">
              <a:buFont typeface="Arial"/>
              <a:buChar char="•"/>
            </a:pPr>
            <a:r>
              <a:rPr lang="ru-RU" sz="1600" dirty="0">
                <a:solidFill>
                  <a:srgbClr val="993300"/>
                </a:solidFill>
              </a:rPr>
              <a:t>·Всероссийский научно-исследовательский институт физико-технических и радиотехнических изме­рений» (Московская область),</a:t>
            </a:r>
          </a:p>
          <a:p>
            <a:pPr marL="285750" indent="-285750">
              <a:buFont typeface="Arial"/>
              <a:buChar char="•"/>
            </a:pPr>
            <a:r>
              <a:rPr lang="ru-RU" sz="1600" dirty="0">
                <a:solidFill>
                  <a:srgbClr val="993300"/>
                </a:solidFill>
              </a:rPr>
              <a:t>·</a:t>
            </a:r>
            <a:r>
              <a:rPr lang="ru-RU" sz="1600" dirty="0" smtClean="0">
                <a:solidFill>
                  <a:srgbClr val="993300"/>
                </a:solidFill>
              </a:rPr>
              <a:t>Всероссийский </a:t>
            </a:r>
            <a:r>
              <a:rPr lang="ru-RU" sz="1600" dirty="0">
                <a:solidFill>
                  <a:srgbClr val="993300"/>
                </a:solidFill>
              </a:rPr>
              <a:t>научно-исследовательский институт метрологической службы (Москва)</a:t>
            </a:r>
            <a:r>
              <a:rPr lang="ru-RU" sz="1600" dirty="0" smtClean="0">
                <a:solidFill>
                  <a:srgbClr val="993300"/>
                </a:solidFill>
              </a:rPr>
              <a:t>,</a:t>
            </a:r>
          </a:p>
          <a:p>
            <a:pPr marL="285750" indent="-285750">
              <a:buFont typeface="Arial"/>
              <a:buChar char="•"/>
            </a:pPr>
            <a:r>
              <a:rPr lang="ru-RU" sz="1600" dirty="0">
                <a:solidFill>
                  <a:srgbClr val="993300"/>
                </a:solidFill>
              </a:rPr>
              <a:t>Сибирский научно-исследовательский институт </a:t>
            </a:r>
            <a:r>
              <a:rPr lang="ru-RU" sz="1600" dirty="0" smtClean="0">
                <a:solidFill>
                  <a:srgbClr val="993300"/>
                </a:solidFill>
              </a:rPr>
              <a:t>метрологии </a:t>
            </a:r>
            <a:r>
              <a:rPr lang="ru-RU" sz="1600" dirty="0">
                <a:solidFill>
                  <a:srgbClr val="993300"/>
                </a:solidFill>
              </a:rPr>
              <a:t>(Новосибирск),</a:t>
            </a:r>
          </a:p>
          <a:p>
            <a:pPr marL="285750" indent="-285750">
              <a:buFont typeface="Arial"/>
              <a:buChar char="•"/>
            </a:pPr>
            <a:r>
              <a:rPr lang="ru-RU" sz="1600" dirty="0">
                <a:solidFill>
                  <a:srgbClr val="993300"/>
                </a:solidFill>
              </a:rPr>
              <a:t>·Уральский </a:t>
            </a:r>
            <a:r>
              <a:rPr lang="ru-RU" sz="1600" dirty="0" smtClean="0">
                <a:solidFill>
                  <a:srgbClr val="993300"/>
                </a:solidFill>
              </a:rPr>
              <a:t>научно-исследовательский </a:t>
            </a:r>
            <a:r>
              <a:rPr lang="ru-RU" sz="1600" dirty="0">
                <a:solidFill>
                  <a:srgbClr val="993300"/>
                </a:solidFill>
              </a:rPr>
              <a:t>институт метрологии (Екатеринбург),</a:t>
            </a:r>
          </a:p>
          <a:p>
            <a:pPr marL="285750" indent="-285750">
              <a:buFont typeface="Arial"/>
              <a:buChar char="•"/>
            </a:pPr>
            <a:r>
              <a:rPr lang="ru-RU" sz="1600" dirty="0">
                <a:solidFill>
                  <a:srgbClr val="993300"/>
                </a:solidFill>
              </a:rPr>
              <a:t>·Всероссийский научно-исследовательский институт </a:t>
            </a:r>
            <a:r>
              <a:rPr lang="ru-RU" sz="1600" dirty="0" err="1">
                <a:solidFill>
                  <a:srgbClr val="993300"/>
                </a:solidFill>
              </a:rPr>
              <a:t>расходометрии</a:t>
            </a:r>
            <a:r>
              <a:rPr lang="ru-RU" sz="1600" dirty="0">
                <a:solidFill>
                  <a:srgbClr val="993300"/>
                </a:solidFill>
              </a:rPr>
              <a:t> (Казань),</a:t>
            </a:r>
          </a:p>
          <a:p>
            <a:pPr marL="285750" indent="-285750">
              <a:buFont typeface="Arial"/>
              <a:buChar char="•"/>
            </a:pPr>
            <a:r>
              <a:rPr lang="ru-RU" sz="1600" dirty="0">
                <a:solidFill>
                  <a:srgbClr val="993300"/>
                </a:solidFill>
              </a:rPr>
              <a:t>·</a:t>
            </a:r>
            <a:r>
              <a:rPr lang="ru-RU" sz="1600" dirty="0" err="1">
                <a:solidFill>
                  <a:srgbClr val="993300"/>
                </a:solidFill>
              </a:rPr>
              <a:t>Восточно-Сибирский</a:t>
            </a:r>
            <a:r>
              <a:rPr lang="ru-RU" sz="1600" dirty="0">
                <a:solidFill>
                  <a:srgbClr val="993300"/>
                </a:solidFill>
              </a:rPr>
              <a:t> </a:t>
            </a:r>
            <a:r>
              <a:rPr lang="ru-RU" sz="1600" dirty="0" smtClean="0">
                <a:solidFill>
                  <a:srgbClr val="993300"/>
                </a:solidFill>
              </a:rPr>
              <a:t>научно-исследовательский </a:t>
            </a:r>
            <a:r>
              <a:rPr lang="ru-RU" sz="1600" dirty="0">
                <a:solidFill>
                  <a:srgbClr val="993300"/>
                </a:solidFill>
              </a:rPr>
              <a:t>институт физико-технических и радиотех­нических измерений (Иркутск)</a:t>
            </a:r>
            <a:r>
              <a:rPr lang="ru-RU" sz="1600" dirty="0" smtClean="0">
                <a:solidFill>
                  <a:srgbClr val="993300"/>
                </a:solidFill>
              </a:rPr>
              <a:t>.</a:t>
            </a:r>
            <a:endParaRPr lang="ru-RU" sz="2400" dirty="0">
              <a:solidFill>
                <a:srgbClr val="993300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4</a:t>
            </a:fld>
            <a:endParaRPr lang="ru-RU" sz="1400"/>
          </a:p>
        </p:txBody>
      </p:sp>
    </p:spTree>
    <p:extLst>
      <p:ext uri="{BB962C8B-B14F-4D97-AF65-F5344CB8AC3E}">
        <p14:creationId xmlns="" xmlns:p14="http://schemas.microsoft.com/office/powerpoint/2010/main" val="204733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237356"/>
            <a:ext cx="876300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2000" u="sng" dirty="0">
                <a:solidFill>
                  <a:srgbClr val="993300"/>
                </a:solidFill>
              </a:rPr>
              <a:t>Функции:</a:t>
            </a:r>
            <a:endParaRPr lang="ru-RU" sz="2000" dirty="0">
              <a:solidFill>
                <a:srgbClr val="993300"/>
              </a:solidFill>
            </a:endParaRPr>
          </a:p>
          <a:p>
            <a:r>
              <a:rPr lang="ru-RU" sz="2000" dirty="0">
                <a:solidFill>
                  <a:srgbClr val="993300"/>
                </a:solidFill>
              </a:rPr>
              <a:t>·хранители государственных </a:t>
            </a:r>
            <a:r>
              <a:rPr lang="ru-RU" sz="2000" dirty="0" smtClean="0">
                <a:solidFill>
                  <a:srgbClr val="993300"/>
                </a:solidFill>
              </a:rPr>
              <a:t>эталонов</a:t>
            </a:r>
            <a:r>
              <a:rPr lang="ru-RU" sz="2000" dirty="0">
                <a:solidFill>
                  <a:srgbClr val="993300"/>
                </a:solidFill>
              </a:rPr>
              <a:t>,</a:t>
            </a:r>
          </a:p>
          <a:p>
            <a:r>
              <a:rPr lang="ru-RU" sz="2000" dirty="0">
                <a:solidFill>
                  <a:srgbClr val="993300"/>
                </a:solidFill>
              </a:rPr>
              <a:t>·проводят исследования в области совершенствования Российской системы измерений,</a:t>
            </a:r>
          </a:p>
          <a:p>
            <a:r>
              <a:rPr lang="ru-RU" sz="2000" dirty="0">
                <a:solidFill>
                  <a:srgbClr val="993300"/>
                </a:solidFill>
              </a:rPr>
              <a:t>·разрабатывают </a:t>
            </a:r>
            <a:r>
              <a:rPr lang="ru-RU" sz="2000" dirty="0" smtClean="0">
                <a:solidFill>
                  <a:srgbClr val="993300"/>
                </a:solidFill>
              </a:rPr>
              <a:t>нормативные </a:t>
            </a:r>
            <a:r>
              <a:rPr lang="ru-RU" sz="2000" dirty="0">
                <a:solidFill>
                  <a:srgbClr val="993300"/>
                </a:solidFill>
              </a:rPr>
              <a:t>документы по обеспечению единства измерений.</a:t>
            </a:r>
          </a:p>
          <a:p>
            <a:r>
              <a:rPr lang="ru-RU" sz="2000" dirty="0">
                <a:solidFill>
                  <a:srgbClr val="993300"/>
                </a:solidFill>
              </a:rPr>
              <a:t> </a:t>
            </a:r>
          </a:p>
          <a:p>
            <a:r>
              <a:rPr lang="ru-RU" sz="2000" dirty="0">
                <a:solidFill>
                  <a:srgbClr val="993300"/>
                </a:solidFill>
              </a:rPr>
              <a:t>2)территориальные органы ГМС в субъектах РФ (в республиках, областях, краях, в составе автономных областей и округов, </a:t>
            </a:r>
            <a:r>
              <a:rPr lang="ru-RU" sz="2000" dirty="0" smtClean="0">
                <a:solidFill>
                  <a:srgbClr val="993300"/>
                </a:solidFill>
              </a:rPr>
              <a:t>городах </a:t>
            </a:r>
            <a:r>
              <a:rPr lang="ru-RU" sz="2000" dirty="0">
                <a:solidFill>
                  <a:srgbClr val="993300"/>
                </a:solidFill>
              </a:rPr>
              <a:t>Москва и Санкт-Петербург) - </a:t>
            </a:r>
            <a:r>
              <a:rPr lang="ru-RU" sz="2000" i="1" dirty="0">
                <a:solidFill>
                  <a:srgbClr val="993300"/>
                </a:solidFill>
              </a:rPr>
              <a:t>центры стандартизации и  </a:t>
            </a:r>
            <a:r>
              <a:rPr lang="ru-RU" sz="2000" i="1" dirty="0" smtClean="0">
                <a:solidFill>
                  <a:srgbClr val="993300"/>
                </a:solidFill>
              </a:rPr>
              <a:t>метрологии</a:t>
            </a:r>
            <a:r>
              <a:rPr lang="ru-RU" sz="2000" dirty="0" smtClean="0">
                <a:solidFill>
                  <a:srgbClr val="993300"/>
                </a:solidFill>
              </a:rPr>
              <a:t>  </a:t>
            </a:r>
            <a:r>
              <a:rPr lang="ru-RU" sz="2000" dirty="0">
                <a:solidFill>
                  <a:srgbClr val="993300"/>
                </a:solidFill>
              </a:rPr>
              <a:t>(ЦСМ)</a:t>
            </a:r>
          </a:p>
          <a:p>
            <a:r>
              <a:rPr lang="ru-RU" sz="2000" u="sng" dirty="0">
                <a:solidFill>
                  <a:srgbClr val="993300"/>
                </a:solidFill>
              </a:rPr>
              <a:t>Функции</a:t>
            </a:r>
            <a:r>
              <a:rPr lang="ru-RU" sz="2000" dirty="0">
                <a:solidFill>
                  <a:srgbClr val="993300"/>
                </a:solidFill>
              </a:rPr>
              <a:t>:</a:t>
            </a:r>
          </a:p>
          <a:p>
            <a:r>
              <a:rPr lang="ru-RU" sz="2000" dirty="0">
                <a:solidFill>
                  <a:srgbClr val="993300"/>
                </a:solidFill>
              </a:rPr>
              <a:t>·государственный метрологический контроль и надзор за обеспечением единства измерений в регионе;</a:t>
            </a:r>
          </a:p>
          <a:p>
            <a:r>
              <a:rPr lang="ru-RU" sz="2000" dirty="0">
                <a:solidFill>
                  <a:srgbClr val="993300"/>
                </a:solidFill>
              </a:rPr>
              <a:t>·поверка и калибровка средств измерений;</a:t>
            </a:r>
          </a:p>
          <a:p>
            <a:r>
              <a:rPr lang="ru-RU" sz="2000" dirty="0">
                <a:solidFill>
                  <a:srgbClr val="993300"/>
                </a:solidFill>
              </a:rPr>
              <a:t>·техническое обслуживание и ремонт средств </a:t>
            </a:r>
            <a:r>
              <a:rPr lang="ru-RU" sz="2000" dirty="0" smtClean="0">
                <a:solidFill>
                  <a:srgbClr val="993300"/>
                </a:solidFill>
              </a:rPr>
              <a:t>измерений</a:t>
            </a:r>
            <a:r>
              <a:rPr lang="ru-RU" sz="2000" dirty="0">
                <a:solidFill>
                  <a:srgbClr val="993300"/>
                </a:solidFill>
              </a:rPr>
              <a:t>.</a:t>
            </a:r>
          </a:p>
          <a:p>
            <a:r>
              <a:rPr lang="ru-RU" sz="2000" b="1" dirty="0">
                <a:solidFill>
                  <a:srgbClr val="993300"/>
                </a:solidFill>
              </a:rPr>
              <a:t>В России функционирует более 100 ЦСМ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5</a:t>
            </a:fld>
            <a:endParaRPr lang="ru-RU" sz="1400"/>
          </a:p>
        </p:txBody>
      </p:sp>
    </p:spTree>
    <p:extLst>
      <p:ext uri="{BB962C8B-B14F-4D97-AF65-F5344CB8AC3E}">
        <p14:creationId xmlns="" xmlns:p14="http://schemas.microsoft.com/office/powerpoint/2010/main" val="374326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237356"/>
            <a:ext cx="87630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993300"/>
                </a:solidFill>
              </a:rPr>
              <a:t>3</a:t>
            </a:r>
            <a:r>
              <a:rPr lang="ru-RU" sz="2000" dirty="0" smtClean="0">
                <a:solidFill>
                  <a:srgbClr val="993300"/>
                </a:solidFill>
              </a:rPr>
              <a:t>)</a:t>
            </a:r>
            <a:r>
              <a:rPr lang="ru-RU" sz="2000" i="1" dirty="0">
                <a:solidFill>
                  <a:srgbClr val="993300"/>
                </a:solidFill>
              </a:rPr>
              <a:t> </a:t>
            </a:r>
            <a:r>
              <a:rPr lang="ru-RU" sz="2000" i="1" dirty="0" smtClean="0">
                <a:solidFill>
                  <a:srgbClr val="993300"/>
                </a:solidFill>
              </a:rPr>
              <a:t>государственные </a:t>
            </a:r>
            <a:r>
              <a:rPr lang="ru-RU" sz="2000" i="1" dirty="0">
                <a:solidFill>
                  <a:srgbClr val="993300"/>
                </a:solidFill>
              </a:rPr>
              <a:t>справочные службы</a:t>
            </a:r>
            <a:r>
              <a:rPr lang="ru-RU" sz="2000" dirty="0">
                <a:solidFill>
                  <a:srgbClr val="993300"/>
                </a:solidFill>
              </a:rPr>
              <a:t>: </a:t>
            </a:r>
          </a:p>
          <a:p>
            <a:r>
              <a:rPr lang="ru-RU" sz="2000" dirty="0">
                <a:solidFill>
                  <a:srgbClr val="0000FF"/>
                </a:solidFill>
              </a:rPr>
              <a:t>1.Государственной служба </a:t>
            </a:r>
            <a:r>
              <a:rPr lang="ru-RU" sz="2000" dirty="0" smtClean="0">
                <a:solidFill>
                  <a:srgbClr val="0000FF"/>
                </a:solidFill>
              </a:rPr>
              <a:t>времени</a:t>
            </a:r>
            <a:r>
              <a:rPr lang="ru-RU" sz="2000" dirty="0">
                <a:solidFill>
                  <a:srgbClr val="0000FF"/>
                </a:solidFill>
              </a:rPr>
              <a:t>, частоты и определения параметров вращения Земли </a:t>
            </a:r>
          </a:p>
          <a:p>
            <a:r>
              <a:rPr lang="ru-RU" sz="2000" u="sng" dirty="0">
                <a:solidFill>
                  <a:srgbClr val="993300"/>
                </a:solidFill>
              </a:rPr>
              <a:t>Функции:</a:t>
            </a:r>
            <a:endParaRPr lang="ru-RU" sz="2000" dirty="0">
              <a:solidFill>
                <a:srgbClr val="993300"/>
              </a:solidFill>
            </a:endParaRPr>
          </a:p>
          <a:p>
            <a:r>
              <a:rPr lang="ru-RU" sz="2000" dirty="0">
                <a:solidFill>
                  <a:srgbClr val="993300"/>
                </a:solidFill>
              </a:rPr>
              <a:t>·обеспечение единства измерений времени, частоты и определения параметров вращения Земли</a:t>
            </a:r>
            <a:r>
              <a:rPr lang="ru-RU" sz="2000" dirty="0" smtClean="0">
                <a:solidFill>
                  <a:srgbClr val="993300"/>
                </a:solidFill>
              </a:rPr>
              <a:t>.</a:t>
            </a:r>
          </a:p>
          <a:p>
            <a:r>
              <a:rPr lang="ru-RU" sz="2000" dirty="0" smtClean="0">
                <a:solidFill>
                  <a:srgbClr val="0000FF"/>
                </a:solidFill>
              </a:rPr>
              <a:t>2</a:t>
            </a:r>
            <a:r>
              <a:rPr lang="ru-RU" sz="2000" dirty="0">
                <a:solidFill>
                  <a:srgbClr val="0000FF"/>
                </a:solidFill>
              </a:rPr>
              <a:t>.</a:t>
            </a:r>
            <a:r>
              <a:rPr lang="ru-RU" sz="2000" dirty="0" smtClean="0">
                <a:solidFill>
                  <a:srgbClr val="0000FF"/>
                </a:solidFill>
              </a:rPr>
              <a:t>Государственная </a:t>
            </a:r>
            <a:r>
              <a:rPr lang="ru-RU" sz="2000" dirty="0">
                <a:solidFill>
                  <a:srgbClr val="0000FF"/>
                </a:solidFill>
              </a:rPr>
              <a:t>служба стандартных образцов состава и свойств веществ и материалов </a:t>
            </a:r>
          </a:p>
          <a:p>
            <a:r>
              <a:rPr lang="ru-RU" sz="2000" u="sng" dirty="0">
                <a:solidFill>
                  <a:srgbClr val="993300"/>
                </a:solidFill>
              </a:rPr>
              <a:t>Функции:</a:t>
            </a:r>
            <a:endParaRPr lang="ru-RU" sz="2000" dirty="0">
              <a:solidFill>
                <a:srgbClr val="993300"/>
              </a:solidFill>
            </a:endParaRPr>
          </a:p>
          <a:p>
            <a:r>
              <a:rPr lang="ru-RU" sz="2000" dirty="0">
                <a:solidFill>
                  <a:srgbClr val="993300"/>
                </a:solidFill>
              </a:rPr>
              <a:t>·создает и применяет эталонные образцы состава и свойств веществ и материалов - </a:t>
            </a:r>
            <a:r>
              <a:rPr lang="ru-RU" sz="2000" dirty="0" smtClean="0">
                <a:solidFill>
                  <a:srgbClr val="993300"/>
                </a:solidFill>
              </a:rPr>
              <a:t>металлов </a:t>
            </a:r>
            <a:r>
              <a:rPr lang="ru-RU" sz="2000" dirty="0">
                <a:solidFill>
                  <a:srgbClr val="993300"/>
                </a:solidFill>
              </a:rPr>
              <a:t>и сплавов, нефтепродуктов, медицинских препаратов, образцов почв, газов и </a:t>
            </a:r>
            <a:r>
              <a:rPr lang="ru-RU" sz="2000" dirty="0" smtClean="0">
                <a:solidFill>
                  <a:srgbClr val="993300"/>
                </a:solidFill>
              </a:rPr>
              <a:t>газовых </a:t>
            </a:r>
            <a:r>
              <a:rPr lang="ru-RU" sz="2000" dirty="0">
                <a:solidFill>
                  <a:srgbClr val="993300"/>
                </a:solidFill>
              </a:rPr>
              <a:t>смесей и др. </a:t>
            </a:r>
          </a:p>
          <a:p>
            <a:r>
              <a:rPr lang="ru-RU" sz="2000" dirty="0">
                <a:solidFill>
                  <a:srgbClr val="0000FF"/>
                </a:solidFill>
              </a:rPr>
              <a:t> </a:t>
            </a:r>
            <a:r>
              <a:rPr lang="ru-RU" sz="2000" dirty="0" smtClean="0">
                <a:solidFill>
                  <a:srgbClr val="0000FF"/>
                </a:solidFill>
              </a:rPr>
              <a:t>3</a:t>
            </a:r>
            <a:r>
              <a:rPr lang="ru-RU" sz="2000" dirty="0">
                <a:solidFill>
                  <a:srgbClr val="0000FF"/>
                </a:solidFill>
              </a:rPr>
              <a:t>.Государственная служба стандартных справочных данных о физических константах и свойствах веществ и </a:t>
            </a:r>
            <a:r>
              <a:rPr lang="ru-RU" sz="2000" dirty="0" smtClean="0">
                <a:solidFill>
                  <a:srgbClr val="0000FF"/>
                </a:solidFill>
              </a:rPr>
              <a:t>материалов</a:t>
            </a:r>
            <a:endParaRPr lang="ru-RU" sz="2000" dirty="0">
              <a:solidFill>
                <a:srgbClr val="0000FF"/>
              </a:solidFill>
            </a:endParaRPr>
          </a:p>
          <a:p>
            <a:r>
              <a:rPr lang="ru-RU" sz="2000" u="sng" dirty="0">
                <a:solidFill>
                  <a:srgbClr val="993300"/>
                </a:solidFill>
              </a:rPr>
              <a:t>Функции:</a:t>
            </a:r>
            <a:endParaRPr lang="ru-RU" sz="2000" dirty="0">
              <a:solidFill>
                <a:srgbClr val="993300"/>
              </a:solidFill>
            </a:endParaRPr>
          </a:p>
          <a:p>
            <a:r>
              <a:rPr lang="ru-RU" sz="2000" dirty="0">
                <a:solidFill>
                  <a:srgbClr val="993300"/>
                </a:solidFill>
              </a:rPr>
              <a:t>·работает с информацией о физических константах, свойствах веществ и материалов, в том числе </a:t>
            </a:r>
            <a:r>
              <a:rPr lang="ru-RU" sz="2000" dirty="0" smtClean="0">
                <a:solidFill>
                  <a:srgbClr val="993300"/>
                </a:solidFill>
              </a:rPr>
              <a:t>конструкционных </a:t>
            </a:r>
            <a:r>
              <a:rPr lang="ru-RU" sz="2000" dirty="0">
                <a:solidFill>
                  <a:srgbClr val="993300"/>
                </a:solidFill>
              </a:rPr>
              <a:t>материалов, минерального сырья, нефти, газа и др</a:t>
            </a:r>
            <a:r>
              <a:rPr lang="ru-RU" sz="2000" dirty="0" smtClean="0">
                <a:solidFill>
                  <a:srgbClr val="993300"/>
                </a:solidFill>
              </a:rPr>
              <a:t>.</a:t>
            </a:r>
            <a:endParaRPr lang="ru-RU" sz="2000" dirty="0">
              <a:solidFill>
                <a:srgbClr val="993300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6</a:t>
            </a:fld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209866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237356"/>
            <a:ext cx="876300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993300"/>
                </a:solidFill>
              </a:rPr>
              <a:t>Метрологические службы органов исполнительной власти и юридических лиц</a:t>
            </a:r>
            <a:r>
              <a:rPr lang="ru-RU" sz="2400" i="1" dirty="0">
                <a:solidFill>
                  <a:srgbClr val="993300"/>
                </a:solidFill>
              </a:rPr>
              <a:t>  - </a:t>
            </a:r>
            <a:r>
              <a:rPr lang="ru-RU" sz="2400" dirty="0">
                <a:solidFill>
                  <a:srgbClr val="993300"/>
                </a:solidFill>
              </a:rPr>
              <a:t> создаются в министерствах, организациях, на предприятиях и в учреждениях, являющихся юридическими лицами для выполнения работ по обеспечению единства и требуемой точности измерений, осуществления метрологического контроля и надзора</a:t>
            </a:r>
            <a:r>
              <a:rPr lang="ru-RU" sz="2400" dirty="0" smtClean="0">
                <a:solidFill>
                  <a:srgbClr val="993300"/>
                </a:solidFill>
              </a:rPr>
              <a:t>.</a:t>
            </a:r>
          </a:p>
          <a:p>
            <a:endParaRPr lang="ru-RU" sz="2400" dirty="0"/>
          </a:p>
          <a:p>
            <a:pPr algn="ctr"/>
            <a:r>
              <a:rPr lang="ru-RU" sz="2400" i="1" dirty="0">
                <a:solidFill>
                  <a:srgbClr val="0000FF"/>
                </a:solidFill>
              </a:rPr>
              <a:t>Согласно Закону “Об обеспечении единства измерений”, создание МС является обязательным. </a:t>
            </a:r>
          </a:p>
          <a:p>
            <a:pPr algn="ctr"/>
            <a:r>
              <a:rPr lang="ru-RU" sz="2400" i="1" dirty="0">
                <a:solidFill>
                  <a:srgbClr val="0000FF"/>
                </a:solidFill>
              </a:rPr>
              <a:t>Так, МС созданы в Минздраве, Минатоме, </a:t>
            </a:r>
            <a:r>
              <a:rPr lang="ru-RU" sz="2400" i="1" dirty="0" err="1">
                <a:solidFill>
                  <a:srgbClr val="0000FF"/>
                </a:solidFill>
              </a:rPr>
              <a:t>Минприроде</a:t>
            </a:r>
            <a:r>
              <a:rPr lang="ru-RU" sz="2400" i="1" dirty="0">
                <a:solidFill>
                  <a:srgbClr val="0000FF"/>
                </a:solidFill>
              </a:rPr>
              <a:t>, и других органах исполнительной власти.</a:t>
            </a:r>
          </a:p>
          <a:p>
            <a:pPr algn="ctr"/>
            <a:r>
              <a:rPr lang="ru-RU" sz="2400" i="1">
                <a:solidFill>
                  <a:srgbClr val="0000FF"/>
                </a:solidFill>
              </a:rPr>
              <a:t>МС </a:t>
            </a:r>
            <a:r>
              <a:rPr lang="ru-RU" sz="2400" i="1" smtClean="0">
                <a:solidFill>
                  <a:srgbClr val="0000FF"/>
                </a:solidFill>
              </a:rPr>
              <a:t>функционируют </a:t>
            </a:r>
            <a:r>
              <a:rPr lang="ru-RU" sz="2400" i="1" dirty="0">
                <a:solidFill>
                  <a:srgbClr val="0000FF"/>
                </a:solidFill>
              </a:rPr>
              <a:t>в РАО ЕЭС России, РАО «Газпром», нефтяных компаниях ЮКОС, “Лукойл”.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7</a:t>
            </a:fld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210116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228600" y="3200400"/>
            <a:ext cx="8763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993300"/>
                </a:solidFill>
              </a:rPr>
              <a:t>2.Государственный метрологический контроль за средствами измерений</a:t>
            </a:r>
            <a:endParaRPr lang="ru-RU" sz="2400" dirty="0">
              <a:solidFill>
                <a:srgbClr val="993300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8</a:t>
            </a:fld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358514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2362200"/>
            <a:ext cx="87630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993300"/>
                </a:solidFill>
              </a:rPr>
              <a:t>ГМС </a:t>
            </a:r>
            <a:r>
              <a:rPr lang="ru-RU" sz="2400" dirty="0">
                <a:solidFill>
                  <a:srgbClr val="993300"/>
                </a:solidFill>
              </a:rPr>
              <a:t>осуществляет государственный метрологический контроль и надзор (</a:t>
            </a:r>
            <a:r>
              <a:rPr lang="ru-RU" sz="2400" dirty="0" err="1">
                <a:solidFill>
                  <a:srgbClr val="993300"/>
                </a:solidFill>
              </a:rPr>
              <a:t>ГМКиН</a:t>
            </a:r>
            <a:r>
              <a:rPr lang="ru-RU" sz="2400" dirty="0">
                <a:solidFill>
                  <a:srgbClr val="993300"/>
                </a:solidFill>
              </a:rPr>
              <a:t>) для проверки соблюдения правил </a:t>
            </a:r>
            <a:r>
              <a:rPr lang="ru-RU" sz="2400" dirty="0" smtClean="0">
                <a:solidFill>
                  <a:srgbClr val="993300"/>
                </a:solidFill>
              </a:rPr>
              <a:t>законодательной </a:t>
            </a:r>
            <a:r>
              <a:rPr lang="ru-RU" sz="2400" dirty="0">
                <a:solidFill>
                  <a:srgbClr val="993300"/>
                </a:solidFill>
              </a:rPr>
              <a:t>метрологии.</a:t>
            </a:r>
          </a:p>
          <a:p>
            <a:pPr algn="ctr"/>
            <a:endParaRPr lang="ru-RU" sz="2400" u="sng" dirty="0" smtClean="0">
              <a:solidFill>
                <a:srgbClr val="993300"/>
              </a:solidFill>
            </a:endParaRPr>
          </a:p>
          <a:p>
            <a:pPr algn="ctr"/>
            <a:r>
              <a:rPr lang="ru-RU" sz="2400" u="sng" dirty="0" smtClean="0">
                <a:solidFill>
                  <a:srgbClr val="993300"/>
                </a:solidFill>
              </a:rPr>
              <a:t>Объекты </a:t>
            </a:r>
            <a:r>
              <a:rPr lang="ru-RU" sz="2400" u="sng" dirty="0" err="1">
                <a:solidFill>
                  <a:srgbClr val="993300"/>
                </a:solidFill>
              </a:rPr>
              <a:t>ГМКиН</a:t>
            </a:r>
            <a:r>
              <a:rPr lang="ru-RU" sz="2400" u="sng" dirty="0">
                <a:solidFill>
                  <a:srgbClr val="993300"/>
                </a:solidFill>
              </a:rPr>
              <a:t>:</a:t>
            </a:r>
            <a:endParaRPr lang="ru-RU" sz="2400" dirty="0">
              <a:solidFill>
                <a:srgbClr val="9933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ru-RU" sz="2400" dirty="0">
                <a:solidFill>
                  <a:srgbClr val="993300"/>
                </a:solidFill>
              </a:rPr>
              <a:t>·CИ (средства измерений), эталоны</a:t>
            </a:r>
          </a:p>
          <a:p>
            <a:pPr marL="342900" indent="-342900">
              <a:buFont typeface="Arial"/>
              <a:buChar char="•"/>
            </a:pPr>
            <a:r>
              <a:rPr lang="ru-RU" sz="2400" dirty="0">
                <a:solidFill>
                  <a:srgbClr val="993300"/>
                </a:solidFill>
              </a:rPr>
              <a:t>·</a:t>
            </a:r>
            <a:r>
              <a:rPr lang="ru-RU" sz="2400" dirty="0" smtClean="0">
                <a:solidFill>
                  <a:srgbClr val="993300"/>
                </a:solidFill>
              </a:rPr>
              <a:t>методики </a:t>
            </a:r>
            <a:r>
              <a:rPr lang="ru-RU" sz="2400" dirty="0">
                <a:solidFill>
                  <a:srgbClr val="993300"/>
                </a:solidFill>
              </a:rPr>
              <a:t>выполнения измерений,</a:t>
            </a:r>
          </a:p>
          <a:p>
            <a:pPr marL="342900" indent="-342900">
              <a:buFont typeface="Arial"/>
              <a:buChar char="•"/>
            </a:pPr>
            <a:r>
              <a:rPr lang="ru-RU" sz="2400" dirty="0">
                <a:solidFill>
                  <a:srgbClr val="993300"/>
                </a:solidFill>
              </a:rPr>
              <a:t>·количество товаров.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58000" y="6381750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9</a:t>
            </a:fld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325219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5147</TotalTime>
  <Words>1037</Words>
  <Application>Microsoft Macintosh PowerPoint</Application>
  <PresentationFormat>Экран (4:3)</PresentationFormat>
  <Paragraphs>162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Владимир</dc:creator>
  <cp:lastModifiedBy>sh_ik</cp:lastModifiedBy>
  <cp:revision>366</cp:revision>
  <cp:lastPrinted>1601-01-01T00:00:00Z</cp:lastPrinted>
  <dcterms:created xsi:type="dcterms:W3CDTF">1601-01-01T00:00:00Z</dcterms:created>
  <dcterms:modified xsi:type="dcterms:W3CDTF">2019-02-26T11:55:13Z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